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9" r:id="rId2"/>
    <p:sldId id="416" r:id="rId3"/>
    <p:sldId id="469" r:id="rId4"/>
    <p:sldId id="472" r:id="rId5"/>
    <p:sldId id="460" r:id="rId6"/>
    <p:sldId id="467" r:id="rId7"/>
    <p:sldId id="468" r:id="rId8"/>
    <p:sldId id="471" r:id="rId9"/>
    <p:sldId id="470" r:id="rId10"/>
    <p:sldId id="462" r:id="rId11"/>
    <p:sldId id="463" r:id="rId12"/>
    <p:sldId id="464" r:id="rId13"/>
    <p:sldId id="465" r:id="rId14"/>
    <p:sldId id="466" r:id="rId15"/>
    <p:sldId id="435" r:id="rId16"/>
    <p:sldId id="382" r:id="rId17"/>
    <p:sldId id="409" r:id="rId18"/>
    <p:sldId id="387" r:id="rId19"/>
    <p:sldId id="408" r:id="rId20"/>
    <p:sldId id="390" r:id="rId21"/>
    <p:sldId id="378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33DCB9-91E2-4D49-9E18-DDD99B219CAC}">
          <p14:sldIdLst>
            <p14:sldId id="379"/>
            <p14:sldId id="416"/>
            <p14:sldId id="469"/>
            <p14:sldId id="472"/>
            <p14:sldId id="460"/>
            <p14:sldId id="467"/>
            <p14:sldId id="468"/>
            <p14:sldId id="471"/>
            <p14:sldId id="470"/>
            <p14:sldId id="462"/>
            <p14:sldId id="463"/>
            <p14:sldId id="464"/>
            <p14:sldId id="465"/>
            <p14:sldId id="466"/>
            <p14:sldId id="435"/>
            <p14:sldId id="382"/>
            <p14:sldId id="409"/>
            <p14:sldId id="387"/>
            <p14:sldId id="408"/>
            <p14:sldId id="390"/>
            <p14:sldId id="378"/>
          </p14:sldIdLst>
        </p14:section>
        <p14:section name="Офтоп на Just in case" id="{B87374D8-C795-4914-AD82-36427876461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815">
          <p15:clr>
            <a:srgbClr val="A4A3A4"/>
          </p15:clr>
        </p15:guide>
        <p15:guide id="2" orient="horz" pos="605">
          <p15:clr>
            <a:srgbClr val="A4A3A4"/>
          </p15:clr>
        </p15:guide>
        <p15:guide id="3" orient="horz" pos="539">
          <p15:clr>
            <a:srgbClr val="A4A3A4"/>
          </p15:clr>
        </p15:guide>
        <p15:guide id="4" pos="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13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1474" autoAdjust="0"/>
  </p:normalViewPr>
  <p:slideViewPr>
    <p:cSldViewPr showGuides="1">
      <p:cViewPr>
        <p:scale>
          <a:sx n="70" d="100"/>
          <a:sy n="70" d="100"/>
        </p:scale>
        <p:origin x="-1248" y="-72"/>
      </p:cViewPr>
      <p:guideLst>
        <p:guide orient="horz" pos="815"/>
        <p:guide orient="horz" pos="605"/>
        <p:guide orient="horz" pos="539"/>
        <p:guide pos="352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4D8F87F-C11A-4DED-A9AA-E27D6CF0C0C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62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6" y="9429562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3DD81B-88C0-45C4-8C88-542BD305B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6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7463F-2FBE-4C03-AD4C-5AC597DC837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390"/>
            <a:ext cx="5438775" cy="446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562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6" y="9429562"/>
            <a:ext cx="2944813" cy="497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0436D-995D-4555-8CD1-EDED355E5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3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28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2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58695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787548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16402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45256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fld id="{B90F9999-E3BD-4C99-83C8-4E6C9EF7CCCB}" type="slidenum">
              <a:rPr lang="en-US" altLang="ru-RU" sz="1300"/>
              <a:pPr eaLnBrk="1">
                <a:spcBef>
                  <a:spcPct val="0"/>
                </a:spcBef>
              </a:pPr>
              <a:t>11</a:t>
            </a:fld>
            <a:endParaRPr lang="en-US" altLang="ru-RU" sz="130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47296" y="9431502"/>
            <a:ext cx="2944826" cy="4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771" tIns="42885" rIns="85771" bIns="42885" anchor="ctr"/>
          <a:lstStyle/>
          <a:p>
            <a:endParaRPr lang="ru-RU" altLang="ru-RU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47296" y="9431501"/>
            <a:ext cx="2948991" cy="4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771" tIns="42885" rIns="85771" bIns="42885" anchor="ctr"/>
          <a:lstStyle/>
          <a:p>
            <a:endParaRPr lang="ru-RU" altLang="ru-RU"/>
          </a:p>
        </p:txBody>
      </p:sp>
      <p:sp>
        <p:nvSpPr>
          <p:cNvPr id="48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708091" y="4799583"/>
            <a:ext cx="5438418" cy="488576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  <a:tab pos="3430829" algn="l"/>
                <a:tab pos="3859682" algn="l"/>
                <a:tab pos="4288536" algn="l"/>
                <a:tab pos="4717390" algn="l"/>
                <a:tab pos="5146243" algn="l"/>
                <a:tab pos="5575097" algn="l"/>
                <a:tab pos="6003950" algn="l"/>
                <a:tab pos="6432804" algn="l"/>
                <a:tab pos="6861658" algn="l"/>
                <a:tab pos="7290511" algn="l"/>
                <a:tab pos="7719365" algn="l"/>
                <a:tab pos="8148218" algn="l"/>
                <a:tab pos="8577072" algn="l"/>
              </a:tabLst>
            </a:pPr>
            <a:endParaRPr lang="en-US" altLang="ru-RU" smtClean="0"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 eaLnBrk="0">
              <a:spcBef>
                <a:spcPct val="30000"/>
              </a:spcBef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58695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787548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16402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45256" indent="-214427" defTabSz="42885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fld id="{8876FF6D-6EB5-4178-8C6F-9DCFB6FFD440}" type="slidenum">
              <a:rPr lang="en-US" altLang="ru-RU" sz="1300"/>
              <a:pPr eaLnBrk="1">
                <a:spcBef>
                  <a:spcPct val="0"/>
                </a:spcBef>
              </a:pPr>
              <a:t>12</a:t>
            </a:fld>
            <a:endParaRPr lang="en-US" altLang="ru-RU" sz="130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47296" y="9431502"/>
            <a:ext cx="2944826" cy="4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771" tIns="42885" rIns="85771" bIns="42885" anchor="ctr"/>
          <a:lstStyle/>
          <a:p>
            <a:endParaRPr lang="ru-RU" altLang="ru-RU"/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47296" y="9431501"/>
            <a:ext cx="2948991" cy="4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771" tIns="42885" rIns="85771" bIns="42885" anchor="ctr"/>
          <a:lstStyle/>
          <a:p>
            <a:endParaRPr lang="ru-RU" altLang="ru-RU"/>
          </a:p>
        </p:txBody>
      </p:sp>
      <p:sp>
        <p:nvSpPr>
          <p:cNvPr id="553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708091" y="4799583"/>
            <a:ext cx="5438418" cy="488576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22"/>
              </a:spcBef>
              <a:tabLst>
                <a:tab pos="0" algn="l"/>
                <a:tab pos="428854" algn="l"/>
                <a:tab pos="857707" algn="l"/>
                <a:tab pos="1286561" algn="l"/>
                <a:tab pos="1715414" algn="l"/>
                <a:tab pos="2144268" algn="l"/>
                <a:tab pos="2573122" algn="l"/>
                <a:tab pos="3001975" algn="l"/>
                <a:tab pos="3430829" algn="l"/>
                <a:tab pos="3859682" algn="l"/>
                <a:tab pos="4288536" algn="l"/>
                <a:tab pos="4717390" algn="l"/>
                <a:tab pos="5146243" algn="l"/>
                <a:tab pos="5575097" algn="l"/>
                <a:tab pos="6003950" algn="l"/>
                <a:tab pos="6432804" algn="l"/>
                <a:tab pos="6861658" algn="l"/>
                <a:tab pos="7290511" algn="l"/>
                <a:tab pos="7719365" algn="l"/>
                <a:tab pos="8148218" algn="l"/>
                <a:tab pos="8577072" algn="l"/>
              </a:tabLst>
            </a:pPr>
            <a:endParaRPr lang="en-US" altLang="ru-RU" smtClean="0">
              <a:latin typeface="Arial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buClr>
                <a:srgbClr val="97259A"/>
              </a:buClr>
              <a:buSzPct val="75000"/>
              <a:buFont typeface="Wingdings" pitchFamily="2" charset="2"/>
              <a:buNone/>
              <a:tabLst>
                <a:tab pos="409575" algn="l"/>
              </a:tabLst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15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29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buClr>
                <a:srgbClr val="97259A"/>
              </a:buClr>
              <a:buSzPct val="75000"/>
              <a:buFont typeface="Wingdings" pitchFamily="2" charset="2"/>
              <a:buNone/>
              <a:tabLst>
                <a:tab pos="409575" algn="l"/>
              </a:tabLst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1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7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7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aseline="0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57D78-671A-4134-88B5-D1F2C18987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296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57D78-671A-4134-88B5-D1F2C18987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2532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8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aseline="0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57D78-671A-4134-88B5-D1F2C18987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29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7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7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7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7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0436D-995D-4555-8CD1-EDED355E539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7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3851280" y="9429480"/>
            <a:ext cx="294444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8249D1F8-D68A-4DD5-B199-28194452BEBD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3BFA-2EFB-4E11-BC5E-3F3B39D23196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2577-5BCB-4814-A11D-64797312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8D7E-DF6A-4AC1-B2E3-C26046940DC7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4020-5A28-4A7C-99D5-266089317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3C63-DC0E-4218-860D-5A8DC6859D49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2AF5-B343-455E-B1AD-A273E564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9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04DF-42AD-4EFF-833F-41F362E3BBC9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1E32-B1CD-40CD-93B0-E23FDA1D0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D109-2259-426A-B5AB-2AE89D94DF5E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D1BB-1FD2-4AFD-AD4A-EBF750F6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ACFD-0090-4841-877D-E437EB6C60FF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72D9-2285-4C65-8E2B-A3DDA8D8B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5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2418-CFF2-4814-9CAE-C71EF51A22EC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928C-3C5E-4AB3-8072-16F2B6371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0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F243-34ED-4B5A-AEA9-49290401DA77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299D-BC2E-4BA1-9437-1DA5B9469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3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3757-5E9C-4B72-9DB5-D74AC04F0247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6E006-892C-4E19-BD34-040938B2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E86B-389F-4623-8C82-79F06343DA04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A5B1-0EA5-4D07-B0DF-9C6C9627E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ABB8-9191-41C2-BF1E-23DC4B26D7D0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9654-BF57-48FA-893E-EE8556BE0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3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5143CA-545D-485A-85C2-D7F56871633A}" type="datetime1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1C5F0-B191-4C63-84DA-30436076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1.png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emf"/><Relationship Id="rId5" Type="http://schemas.openxmlformats.org/officeDocument/2006/relationships/image" Target="../media/image46.png"/><Relationship Id="rId15" Type="http://schemas.openxmlformats.org/officeDocument/2006/relationships/image" Target="../media/image13.png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2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5.jpe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i-teco.ru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i-teco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hyperlink" Target="http://www.twitter.com/i_tec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40.png"/><Relationship Id="rId10" Type="http://schemas.openxmlformats.org/officeDocument/2006/relationships/image" Target="../media/image12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56" y="604570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Департамент в</a:t>
            </a:r>
            <a:r>
              <a:rPr lang="ru-RU" dirty="0" smtClean="0"/>
              <a:t>ычислительных комплексов</a:t>
            </a:r>
            <a:endParaRPr lang="ru-RU" dirty="0"/>
          </a:p>
        </p:txBody>
      </p:sp>
      <p:sp>
        <p:nvSpPr>
          <p:cNvPr id="5" name="AutoShape 2" descr="http://www.fnordsystems.com/images/OS/Linux_Tux_240x102.jpg"/>
          <p:cNvSpPr>
            <a:spLocks noChangeAspect="1" noChangeArrowheads="1"/>
          </p:cNvSpPr>
          <p:nvPr/>
        </p:nvSpPr>
        <p:spPr bwMode="auto">
          <a:xfrm>
            <a:off x="9417898" y="-465138"/>
            <a:ext cx="2286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extremetech.com/wp-content/uploads/2011/08/tux-logo-large-mat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512" y="260648"/>
            <a:ext cx="3240645" cy="19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00300" y="5392738"/>
            <a:ext cx="6743700" cy="60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9525" y="2954338"/>
            <a:ext cx="9163050" cy="1230312"/>
          </a:xfrm>
          <a:prstGeom prst="rect">
            <a:avLst/>
          </a:prstGeom>
          <a:solidFill>
            <a:srgbClr val="00A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0" name="Группа 6"/>
          <p:cNvGrpSpPr>
            <a:grpSpLocks noChangeAspect="1"/>
          </p:cNvGrpSpPr>
          <p:nvPr/>
        </p:nvGrpSpPr>
        <p:grpSpPr bwMode="auto">
          <a:xfrm>
            <a:off x="2405366" y="3356992"/>
            <a:ext cx="2943225" cy="354012"/>
            <a:chOff x="2281428" y="1916832"/>
            <a:chExt cx="3462766" cy="416250"/>
          </a:xfrm>
        </p:grpSpPr>
        <p:pic>
          <p:nvPicPr>
            <p:cNvPr id="21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916832"/>
              <a:ext cx="1676250" cy="4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428" y="1994917"/>
              <a:ext cx="1642500" cy="33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317" y="1102088"/>
            <a:ext cx="2362391" cy="5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765800" y="6011863"/>
            <a:ext cx="30956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300">
                <a:solidFill>
                  <a:srgbClr val="000000"/>
                </a:solidFill>
              </a:rPr>
              <a:t>www.i-teco.ru</a:t>
            </a:r>
            <a:endParaRPr lang="ru-RU" sz="1300">
              <a:solidFill>
                <a:srgbClr val="000000"/>
              </a:solidFill>
            </a:endParaRPr>
          </a:p>
        </p:txBody>
      </p:sp>
      <p:grpSp>
        <p:nvGrpSpPr>
          <p:cNvPr id="25" name="Группа 11"/>
          <p:cNvGrpSpPr>
            <a:grpSpLocks/>
          </p:cNvGrpSpPr>
          <p:nvPr/>
        </p:nvGrpSpPr>
        <p:grpSpPr bwMode="auto">
          <a:xfrm>
            <a:off x="2400300" y="4244975"/>
            <a:ext cx="6743700" cy="1082675"/>
            <a:chOff x="2436961" y="4257446"/>
            <a:chExt cx="6743551" cy="1082225"/>
          </a:xfrm>
        </p:grpSpPr>
        <p:pic>
          <p:nvPicPr>
            <p:cNvPr id="26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1"/>
            <a:stretch>
              <a:fillRect/>
            </a:stretch>
          </p:blipFill>
          <p:spPr bwMode="auto">
            <a:xfrm>
              <a:off x="2436961" y="4259671"/>
              <a:ext cx="164133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1"/>
            <a:stretch>
              <a:fillRect/>
            </a:stretch>
          </p:blipFill>
          <p:spPr bwMode="auto">
            <a:xfrm>
              <a:off x="5839385" y="4257446"/>
              <a:ext cx="164133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1"/>
            <a:stretch>
              <a:fillRect/>
            </a:stretch>
          </p:blipFill>
          <p:spPr bwMode="auto">
            <a:xfrm>
              <a:off x="4138173" y="4259671"/>
              <a:ext cx="164133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7"/>
            <a:stretch>
              <a:fillRect/>
            </a:stretch>
          </p:blipFill>
          <p:spPr bwMode="auto">
            <a:xfrm>
              <a:off x="7540599" y="4259671"/>
              <a:ext cx="163991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60" y="2765941"/>
            <a:ext cx="3160328" cy="1614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048300"/>
            <a:ext cx="4824536" cy="72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ru-RU" sz="1600" b="1" dirty="0" smtClean="0">
                <a:latin typeface="Verdana"/>
                <a:ea typeface="MingLiU" panose="02020509000000000000" pitchFamily="49" charset="-120"/>
                <a:cs typeface="Verdana"/>
              </a:rPr>
              <a:t>Решения </a:t>
            </a:r>
            <a:r>
              <a:rPr lang="ru-RU" sz="1600" b="1" dirty="0">
                <a:latin typeface="Verdana"/>
                <a:ea typeface="MingLiU" panose="02020509000000000000" pitchFamily="49" charset="-120"/>
                <a:cs typeface="Verdana"/>
              </a:rPr>
              <a:t>центра </a:t>
            </a:r>
            <a:r>
              <a:rPr lang="en-US" sz="1600" b="1" dirty="0">
                <a:latin typeface="Verdana"/>
                <a:ea typeface="MingLiU" panose="02020509000000000000" pitchFamily="49" charset="-120"/>
                <a:cs typeface="Verdana"/>
              </a:rPr>
              <a:t>Linux-</a:t>
            </a:r>
            <a:r>
              <a:rPr lang="ru-RU" sz="1600" b="1" dirty="0">
                <a:latin typeface="Verdana"/>
                <a:ea typeface="MingLiU" panose="02020509000000000000" pitchFamily="49" charset="-120"/>
                <a:cs typeface="Verdana"/>
              </a:rPr>
              <a:t>компетенции «Ай-Теко» </a:t>
            </a:r>
            <a:r>
              <a:rPr lang="ru-RU" sz="1600" b="1" dirty="0" smtClean="0">
                <a:latin typeface="Verdana"/>
                <a:ea typeface="MingLiU" panose="02020509000000000000" pitchFamily="49" charset="-120"/>
                <a:cs typeface="Verdana"/>
              </a:rPr>
              <a:t>на </a:t>
            </a:r>
            <a:r>
              <a:rPr lang="ru-RU" sz="1600" b="1" dirty="0">
                <a:latin typeface="Verdana"/>
                <a:ea typeface="MingLiU" panose="02020509000000000000" pitchFamily="49" charset="-120"/>
                <a:cs typeface="Verdana"/>
              </a:rPr>
              <a:t>основе </a:t>
            </a:r>
            <a:r>
              <a:rPr lang="ru-RU" sz="1600" b="1" dirty="0" smtClean="0">
                <a:latin typeface="Verdana"/>
                <a:ea typeface="MingLiU" panose="02020509000000000000" pitchFamily="49" charset="-120"/>
                <a:cs typeface="Verdana"/>
              </a:rPr>
              <a:t>СПО</a:t>
            </a:r>
            <a:endParaRPr lang="ru-RU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231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0" y="1556792"/>
            <a:ext cx="4464495" cy="27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2" lvl="1" indent="-285750">
              <a:spcBef>
                <a:spcPts val="600"/>
              </a:spcBef>
              <a:buClr>
                <a:srgbClr val="00A249"/>
              </a:buClr>
              <a:buSzPct val="100000"/>
              <a:buFont typeface="Wingdings" charset="2"/>
              <a:buChar char="ü"/>
            </a:pPr>
            <a:endParaRPr lang="en-US" sz="1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>
              <a:spcAft>
                <a:spcPts val="1425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en-US" altLang="ru-RU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75% </a:t>
            </a:r>
            <a:r>
              <a:rPr lang="ru-RU" altLang="ru-RU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коммерческих компаний используют публичные облачные сервисы </a:t>
            </a:r>
            <a:r>
              <a:rPr lang="ru-RU" altLang="ru-RU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altLang="ru-RU" sz="1400" dirty="0">
                <a:ea typeface="Verdana" panose="020B0604030504040204" pitchFamily="34" charset="0"/>
                <a:cs typeface="Verdana" panose="020B0604030504040204" pitchFamily="34" charset="0"/>
              </a:rPr>
              <a:t>передачи и хранения важной коммерческой информации</a:t>
            </a:r>
            <a:r>
              <a:rPr lang="en-US" altLang="ru-RU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(исследования </a:t>
            </a:r>
            <a:r>
              <a:rPr lang="en-US" alt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Symantec</a:t>
            </a:r>
            <a:r>
              <a:rPr lang="ru-RU" alt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09550">
              <a:spcAft>
                <a:spcPts val="1425"/>
              </a:spcAft>
              <a:buClr>
                <a:srgbClr val="00A249"/>
              </a:buClr>
              <a:buSzPct val="100000"/>
              <a:buFont typeface="Arial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en-US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 них столкнулись с раскрытием данных </a:t>
            </a:r>
            <a:r>
              <a:rPr lang="ru-RU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компании,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содержащих конфиденциальную информацию</a:t>
            </a:r>
            <a:endParaRPr lang="en-US" altLang="ru-RU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09550">
              <a:lnSpc>
                <a:spcPct val="87000"/>
              </a:lnSpc>
              <a:spcAft>
                <a:spcPts val="1138"/>
              </a:spcAft>
              <a:buClr>
                <a:srgbClr val="00A249"/>
              </a:buClr>
              <a:buSzPct val="100000"/>
              <a:buFont typeface="Arial"/>
              <a:buChar char="•"/>
            </a:pPr>
            <a:r>
              <a:rPr lang="en-US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40%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ообщили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 потере </a:t>
            </a:r>
            <a:r>
              <a:rPr lang="ru-RU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данных,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хранимых в </a:t>
            </a:r>
            <a:r>
              <a:rPr lang="ru-RU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облаке,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вынуждены были восстанавливать </a:t>
            </a:r>
            <a:r>
              <a:rPr lang="ru-RU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их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 резервных </a:t>
            </a:r>
            <a:r>
              <a:rPr lang="ru-RU" altLang="ru-R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копий</a:t>
            </a:r>
            <a:endParaRPr lang="en-US" altLang="ru-RU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685628"/>
            <a:ext cx="860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156991"/>
            <a:ext cx="16637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211216"/>
            <a:ext cx="34496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534988" y="1802978"/>
            <a:ext cx="3440112" cy="4295775"/>
            <a:chOff x="3511" y="1022"/>
            <a:chExt cx="2167" cy="2706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3760" y="1655"/>
              <a:ext cx="568" cy="1365"/>
            </a:xfrm>
            <a:custGeom>
              <a:avLst/>
              <a:gdLst>
                <a:gd name="T0" fmla="*/ 2147483647 w 405"/>
                <a:gd name="T1" fmla="*/ 2147483647 h 815"/>
                <a:gd name="T2" fmla="*/ 2147483647 w 405"/>
                <a:gd name="T3" fmla="*/ 2147483647 h 815"/>
                <a:gd name="T4" fmla="*/ 2147483647 w 405"/>
                <a:gd name="T5" fmla="*/ 2147483647 h 815"/>
                <a:gd name="T6" fmla="*/ 2147483647 w 405"/>
                <a:gd name="T7" fmla="*/ 2147483647 h 815"/>
                <a:gd name="T8" fmla="*/ 2147483647 w 405"/>
                <a:gd name="T9" fmla="*/ 2147483647 h 815"/>
                <a:gd name="T10" fmla="*/ 2147483647 w 405"/>
                <a:gd name="T11" fmla="*/ 2147483647 h 815"/>
                <a:gd name="T12" fmla="*/ 2147483647 w 405"/>
                <a:gd name="T13" fmla="*/ 2147483647 h 815"/>
                <a:gd name="T14" fmla="*/ 2147483647 w 405"/>
                <a:gd name="T15" fmla="*/ 2147483647 h 815"/>
                <a:gd name="T16" fmla="*/ 2147483647 w 405"/>
                <a:gd name="T17" fmla="*/ 2147483647 h 815"/>
                <a:gd name="T18" fmla="*/ 2147483647 w 405"/>
                <a:gd name="T19" fmla="*/ 2147483647 h 815"/>
                <a:gd name="T20" fmla="*/ 2147483647 w 405"/>
                <a:gd name="T21" fmla="*/ 2147483647 h 815"/>
                <a:gd name="T22" fmla="*/ 2147483647 w 405"/>
                <a:gd name="T23" fmla="*/ 2147483647 h 815"/>
                <a:gd name="T24" fmla="*/ 2147483647 w 405"/>
                <a:gd name="T25" fmla="*/ 2147483647 h 815"/>
                <a:gd name="T26" fmla="*/ 2147483647 w 405"/>
                <a:gd name="T27" fmla="*/ 2147483647 h 815"/>
                <a:gd name="T28" fmla="*/ 2147483647 w 405"/>
                <a:gd name="T29" fmla="*/ 2147483647 h 815"/>
                <a:gd name="T30" fmla="*/ 2147483647 w 405"/>
                <a:gd name="T31" fmla="*/ 2147483647 h 815"/>
                <a:gd name="T32" fmla="*/ 2147483647 w 405"/>
                <a:gd name="T33" fmla="*/ 2147483647 h 815"/>
                <a:gd name="T34" fmla="*/ 2147483647 w 405"/>
                <a:gd name="T35" fmla="*/ 2147483647 h 815"/>
                <a:gd name="T36" fmla="*/ 0 w 405"/>
                <a:gd name="T37" fmla="*/ 2147483647 h 815"/>
                <a:gd name="T38" fmla="*/ 2147483647 w 405"/>
                <a:gd name="T39" fmla="*/ 2147483647 h 815"/>
                <a:gd name="T40" fmla="*/ 2147483647 w 405"/>
                <a:gd name="T41" fmla="*/ 2147483647 h 815"/>
                <a:gd name="T42" fmla="*/ 2147483647 w 405"/>
                <a:gd name="T43" fmla="*/ 2147483647 h 815"/>
                <a:gd name="T44" fmla="*/ 2147483647 w 405"/>
                <a:gd name="T45" fmla="*/ 2147483647 h 815"/>
                <a:gd name="T46" fmla="*/ 2147483647 w 405"/>
                <a:gd name="T47" fmla="*/ 2147483647 h 815"/>
                <a:gd name="T48" fmla="*/ 2147483647 w 405"/>
                <a:gd name="T49" fmla="*/ 2147483647 h 815"/>
                <a:gd name="T50" fmla="*/ 2147483647 w 405"/>
                <a:gd name="T51" fmla="*/ 2147483647 h 815"/>
                <a:gd name="T52" fmla="*/ 2147483647 w 405"/>
                <a:gd name="T53" fmla="*/ 2147483647 h 815"/>
                <a:gd name="T54" fmla="*/ 2147483647 w 405"/>
                <a:gd name="T55" fmla="*/ 2147483647 h 815"/>
                <a:gd name="T56" fmla="*/ 2147483647 w 405"/>
                <a:gd name="T57" fmla="*/ 2147483647 h 815"/>
                <a:gd name="T58" fmla="*/ 2147483647 w 405"/>
                <a:gd name="T59" fmla="*/ 2147483647 h 815"/>
                <a:gd name="T60" fmla="*/ 2147483647 w 405"/>
                <a:gd name="T61" fmla="*/ 2147483647 h 815"/>
                <a:gd name="T62" fmla="*/ 2147483647 w 405"/>
                <a:gd name="T63" fmla="*/ 2147483647 h 815"/>
                <a:gd name="T64" fmla="*/ 2147483647 w 405"/>
                <a:gd name="T65" fmla="*/ 2147483647 h 815"/>
                <a:gd name="T66" fmla="*/ 2147483647 w 405"/>
                <a:gd name="T67" fmla="*/ 2147483647 h 815"/>
                <a:gd name="T68" fmla="*/ 2147483647 w 405"/>
                <a:gd name="T69" fmla="*/ 2147483647 h 815"/>
                <a:gd name="T70" fmla="*/ 2147483647 w 405"/>
                <a:gd name="T71" fmla="*/ 2147483647 h 815"/>
                <a:gd name="T72" fmla="*/ 2147483647 w 405"/>
                <a:gd name="T73" fmla="*/ 2147483647 h 815"/>
                <a:gd name="T74" fmla="*/ 2147483647 w 405"/>
                <a:gd name="T75" fmla="*/ 2147483647 h 815"/>
                <a:gd name="T76" fmla="*/ 2147483647 w 405"/>
                <a:gd name="T77" fmla="*/ 2147483647 h 815"/>
                <a:gd name="T78" fmla="*/ 2147483647 w 405"/>
                <a:gd name="T79" fmla="*/ 2147483647 h 815"/>
                <a:gd name="T80" fmla="*/ 2147483647 w 405"/>
                <a:gd name="T81" fmla="*/ 2147483647 h 815"/>
                <a:gd name="T82" fmla="*/ 2147483647 w 405"/>
                <a:gd name="T83" fmla="*/ 2147483647 h 815"/>
                <a:gd name="T84" fmla="*/ 2147483647 w 405"/>
                <a:gd name="T85" fmla="*/ 2147483647 h 815"/>
                <a:gd name="T86" fmla="*/ 2147483647 w 405"/>
                <a:gd name="T87" fmla="*/ 2147483647 h 815"/>
                <a:gd name="T88" fmla="*/ 2147483647 w 405"/>
                <a:gd name="T89" fmla="*/ 2147483647 h 815"/>
                <a:gd name="T90" fmla="*/ 2147483647 w 405"/>
                <a:gd name="T91" fmla="*/ 2147483647 h 8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815"/>
                <a:gd name="T140" fmla="*/ 405 w 405"/>
                <a:gd name="T141" fmla="*/ 815 h 8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815">
                  <a:moveTo>
                    <a:pt x="390" y="48"/>
                  </a:moveTo>
                  <a:lnTo>
                    <a:pt x="390" y="48"/>
                  </a:lnTo>
                  <a:lnTo>
                    <a:pt x="390" y="62"/>
                  </a:lnTo>
                  <a:lnTo>
                    <a:pt x="389" y="77"/>
                  </a:lnTo>
                  <a:lnTo>
                    <a:pt x="386" y="95"/>
                  </a:lnTo>
                  <a:lnTo>
                    <a:pt x="382" y="116"/>
                  </a:lnTo>
                  <a:lnTo>
                    <a:pt x="379" y="127"/>
                  </a:lnTo>
                  <a:lnTo>
                    <a:pt x="375" y="138"/>
                  </a:lnTo>
                  <a:lnTo>
                    <a:pt x="369" y="149"/>
                  </a:lnTo>
                  <a:lnTo>
                    <a:pt x="364" y="160"/>
                  </a:lnTo>
                  <a:lnTo>
                    <a:pt x="358" y="171"/>
                  </a:lnTo>
                  <a:lnTo>
                    <a:pt x="350" y="181"/>
                  </a:lnTo>
                  <a:lnTo>
                    <a:pt x="336" y="199"/>
                  </a:lnTo>
                  <a:lnTo>
                    <a:pt x="322" y="214"/>
                  </a:lnTo>
                  <a:lnTo>
                    <a:pt x="310" y="226"/>
                  </a:lnTo>
                  <a:lnTo>
                    <a:pt x="299" y="237"/>
                  </a:lnTo>
                  <a:lnTo>
                    <a:pt x="287" y="245"/>
                  </a:lnTo>
                  <a:lnTo>
                    <a:pt x="275" y="254"/>
                  </a:lnTo>
                  <a:lnTo>
                    <a:pt x="251" y="270"/>
                  </a:lnTo>
                  <a:lnTo>
                    <a:pt x="211" y="294"/>
                  </a:lnTo>
                  <a:lnTo>
                    <a:pt x="156" y="327"/>
                  </a:lnTo>
                  <a:lnTo>
                    <a:pt x="130" y="344"/>
                  </a:lnTo>
                  <a:lnTo>
                    <a:pt x="106" y="359"/>
                  </a:lnTo>
                  <a:lnTo>
                    <a:pt x="87" y="373"/>
                  </a:lnTo>
                  <a:lnTo>
                    <a:pt x="80" y="378"/>
                  </a:lnTo>
                  <a:lnTo>
                    <a:pt x="76" y="384"/>
                  </a:lnTo>
                  <a:lnTo>
                    <a:pt x="62" y="403"/>
                  </a:lnTo>
                  <a:lnTo>
                    <a:pt x="50" y="422"/>
                  </a:lnTo>
                  <a:lnTo>
                    <a:pt x="38" y="441"/>
                  </a:lnTo>
                  <a:lnTo>
                    <a:pt x="34" y="448"/>
                  </a:lnTo>
                  <a:lnTo>
                    <a:pt x="32" y="455"/>
                  </a:lnTo>
                  <a:lnTo>
                    <a:pt x="21" y="495"/>
                  </a:lnTo>
                  <a:lnTo>
                    <a:pt x="15" y="521"/>
                  </a:lnTo>
                  <a:lnTo>
                    <a:pt x="11" y="544"/>
                  </a:lnTo>
                  <a:lnTo>
                    <a:pt x="9" y="561"/>
                  </a:lnTo>
                  <a:lnTo>
                    <a:pt x="9" y="572"/>
                  </a:lnTo>
                  <a:lnTo>
                    <a:pt x="10" y="583"/>
                  </a:lnTo>
                  <a:lnTo>
                    <a:pt x="11" y="595"/>
                  </a:lnTo>
                  <a:lnTo>
                    <a:pt x="14" y="610"/>
                  </a:lnTo>
                  <a:lnTo>
                    <a:pt x="18" y="629"/>
                  </a:lnTo>
                  <a:lnTo>
                    <a:pt x="21" y="647"/>
                  </a:lnTo>
                  <a:lnTo>
                    <a:pt x="21" y="655"/>
                  </a:lnTo>
                  <a:lnTo>
                    <a:pt x="21" y="662"/>
                  </a:lnTo>
                  <a:lnTo>
                    <a:pt x="18" y="681"/>
                  </a:lnTo>
                  <a:lnTo>
                    <a:pt x="12" y="708"/>
                  </a:lnTo>
                  <a:lnTo>
                    <a:pt x="5" y="734"/>
                  </a:lnTo>
                  <a:lnTo>
                    <a:pt x="1" y="749"/>
                  </a:lnTo>
                  <a:lnTo>
                    <a:pt x="0" y="753"/>
                  </a:lnTo>
                  <a:lnTo>
                    <a:pt x="0" y="759"/>
                  </a:lnTo>
                  <a:lnTo>
                    <a:pt x="0" y="774"/>
                  </a:lnTo>
                  <a:lnTo>
                    <a:pt x="1" y="793"/>
                  </a:lnTo>
                  <a:lnTo>
                    <a:pt x="5" y="799"/>
                  </a:lnTo>
                  <a:lnTo>
                    <a:pt x="11" y="804"/>
                  </a:lnTo>
                  <a:lnTo>
                    <a:pt x="17" y="810"/>
                  </a:lnTo>
                  <a:lnTo>
                    <a:pt x="24" y="814"/>
                  </a:lnTo>
                  <a:lnTo>
                    <a:pt x="28" y="815"/>
                  </a:lnTo>
                  <a:lnTo>
                    <a:pt x="32" y="815"/>
                  </a:lnTo>
                  <a:lnTo>
                    <a:pt x="35" y="814"/>
                  </a:lnTo>
                  <a:lnTo>
                    <a:pt x="39" y="812"/>
                  </a:lnTo>
                  <a:lnTo>
                    <a:pt x="43" y="809"/>
                  </a:lnTo>
                  <a:lnTo>
                    <a:pt x="47" y="803"/>
                  </a:lnTo>
                  <a:lnTo>
                    <a:pt x="54" y="792"/>
                  </a:lnTo>
                  <a:lnTo>
                    <a:pt x="62" y="780"/>
                  </a:lnTo>
                  <a:lnTo>
                    <a:pt x="70" y="770"/>
                  </a:lnTo>
                  <a:lnTo>
                    <a:pt x="77" y="759"/>
                  </a:lnTo>
                  <a:lnTo>
                    <a:pt x="82" y="748"/>
                  </a:lnTo>
                  <a:lnTo>
                    <a:pt x="87" y="736"/>
                  </a:lnTo>
                  <a:lnTo>
                    <a:pt x="88" y="730"/>
                  </a:lnTo>
                  <a:lnTo>
                    <a:pt x="88" y="723"/>
                  </a:lnTo>
                  <a:lnTo>
                    <a:pt x="88" y="717"/>
                  </a:lnTo>
                  <a:lnTo>
                    <a:pt x="87" y="711"/>
                  </a:lnTo>
                  <a:lnTo>
                    <a:pt x="84" y="698"/>
                  </a:lnTo>
                  <a:lnTo>
                    <a:pt x="79" y="685"/>
                  </a:lnTo>
                  <a:lnTo>
                    <a:pt x="72" y="663"/>
                  </a:lnTo>
                  <a:lnTo>
                    <a:pt x="65" y="642"/>
                  </a:lnTo>
                  <a:lnTo>
                    <a:pt x="61" y="633"/>
                  </a:lnTo>
                  <a:lnTo>
                    <a:pt x="59" y="622"/>
                  </a:lnTo>
                  <a:lnTo>
                    <a:pt x="58" y="611"/>
                  </a:lnTo>
                  <a:lnTo>
                    <a:pt x="58" y="602"/>
                  </a:lnTo>
                  <a:lnTo>
                    <a:pt x="60" y="581"/>
                  </a:lnTo>
                  <a:lnTo>
                    <a:pt x="63" y="559"/>
                  </a:lnTo>
                  <a:lnTo>
                    <a:pt x="66" y="533"/>
                  </a:lnTo>
                  <a:lnTo>
                    <a:pt x="67" y="520"/>
                  </a:lnTo>
                  <a:lnTo>
                    <a:pt x="68" y="507"/>
                  </a:lnTo>
                  <a:lnTo>
                    <a:pt x="71" y="495"/>
                  </a:lnTo>
                  <a:lnTo>
                    <a:pt x="74" y="485"/>
                  </a:lnTo>
                  <a:lnTo>
                    <a:pt x="79" y="474"/>
                  </a:lnTo>
                  <a:lnTo>
                    <a:pt x="84" y="469"/>
                  </a:lnTo>
                  <a:lnTo>
                    <a:pt x="88" y="465"/>
                  </a:lnTo>
                  <a:lnTo>
                    <a:pt x="92" y="461"/>
                  </a:lnTo>
                  <a:lnTo>
                    <a:pt x="97" y="457"/>
                  </a:lnTo>
                  <a:lnTo>
                    <a:pt x="104" y="454"/>
                  </a:lnTo>
                  <a:lnTo>
                    <a:pt x="110" y="451"/>
                  </a:lnTo>
                  <a:lnTo>
                    <a:pt x="127" y="444"/>
                  </a:lnTo>
                  <a:lnTo>
                    <a:pt x="148" y="433"/>
                  </a:lnTo>
                  <a:lnTo>
                    <a:pt x="171" y="421"/>
                  </a:lnTo>
                  <a:lnTo>
                    <a:pt x="196" y="406"/>
                  </a:lnTo>
                  <a:lnTo>
                    <a:pt x="222" y="390"/>
                  </a:lnTo>
                  <a:lnTo>
                    <a:pt x="245" y="373"/>
                  </a:lnTo>
                  <a:lnTo>
                    <a:pt x="266" y="357"/>
                  </a:lnTo>
                  <a:lnTo>
                    <a:pt x="275" y="349"/>
                  </a:lnTo>
                  <a:lnTo>
                    <a:pt x="283" y="341"/>
                  </a:lnTo>
                  <a:lnTo>
                    <a:pt x="297" y="328"/>
                  </a:lnTo>
                  <a:lnTo>
                    <a:pt x="310" y="315"/>
                  </a:lnTo>
                  <a:lnTo>
                    <a:pt x="336" y="294"/>
                  </a:lnTo>
                  <a:lnTo>
                    <a:pt x="347" y="283"/>
                  </a:lnTo>
                  <a:lnTo>
                    <a:pt x="357" y="274"/>
                  </a:lnTo>
                  <a:lnTo>
                    <a:pt x="365" y="262"/>
                  </a:lnTo>
                  <a:lnTo>
                    <a:pt x="371" y="251"/>
                  </a:lnTo>
                  <a:lnTo>
                    <a:pt x="377" y="236"/>
                  </a:lnTo>
                  <a:lnTo>
                    <a:pt x="383" y="219"/>
                  </a:lnTo>
                  <a:lnTo>
                    <a:pt x="388" y="200"/>
                  </a:lnTo>
                  <a:lnTo>
                    <a:pt x="394" y="180"/>
                  </a:lnTo>
                  <a:lnTo>
                    <a:pt x="399" y="159"/>
                  </a:lnTo>
                  <a:lnTo>
                    <a:pt x="402" y="138"/>
                  </a:lnTo>
                  <a:lnTo>
                    <a:pt x="404" y="119"/>
                  </a:lnTo>
                  <a:lnTo>
                    <a:pt x="405" y="101"/>
                  </a:lnTo>
                  <a:lnTo>
                    <a:pt x="404" y="84"/>
                  </a:lnTo>
                  <a:lnTo>
                    <a:pt x="403" y="66"/>
                  </a:lnTo>
                  <a:lnTo>
                    <a:pt x="398" y="33"/>
                  </a:lnTo>
                  <a:lnTo>
                    <a:pt x="393" y="9"/>
                  </a:lnTo>
                  <a:lnTo>
                    <a:pt x="390" y="0"/>
                  </a:lnTo>
                  <a:lnTo>
                    <a:pt x="390" y="48"/>
                  </a:lnTo>
                  <a:close/>
                </a:path>
              </a:pathLst>
            </a:custGeom>
            <a:solidFill>
              <a:srgbClr val="E8D1B2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auto">
            <a:xfrm>
              <a:off x="5013" y="1655"/>
              <a:ext cx="442" cy="1395"/>
            </a:xfrm>
            <a:custGeom>
              <a:avLst/>
              <a:gdLst>
                <a:gd name="T0" fmla="*/ 2147483647 w 314"/>
                <a:gd name="T1" fmla="*/ 2147483647 h 833"/>
                <a:gd name="T2" fmla="*/ 2147483647 w 314"/>
                <a:gd name="T3" fmla="*/ 2147483647 h 833"/>
                <a:gd name="T4" fmla="*/ 2147483647 w 314"/>
                <a:gd name="T5" fmla="*/ 2147483647 h 833"/>
                <a:gd name="T6" fmla="*/ 2147483647 w 314"/>
                <a:gd name="T7" fmla="*/ 2147483647 h 833"/>
                <a:gd name="T8" fmla="*/ 2147483647 w 314"/>
                <a:gd name="T9" fmla="*/ 2147483647 h 833"/>
                <a:gd name="T10" fmla="*/ 2147483647 w 314"/>
                <a:gd name="T11" fmla="*/ 2147483647 h 833"/>
                <a:gd name="T12" fmla="*/ 2147483647 w 314"/>
                <a:gd name="T13" fmla="*/ 2147483647 h 833"/>
                <a:gd name="T14" fmla="*/ 2147483647 w 314"/>
                <a:gd name="T15" fmla="*/ 2147483647 h 833"/>
                <a:gd name="T16" fmla="*/ 2147483647 w 314"/>
                <a:gd name="T17" fmla="*/ 2147483647 h 833"/>
                <a:gd name="T18" fmla="*/ 2147483647 w 314"/>
                <a:gd name="T19" fmla="*/ 2147483647 h 833"/>
                <a:gd name="T20" fmla="*/ 2147483647 w 314"/>
                <a:gd name="T21" fmla="*/ 2147483647 h 833"/>
                <a:gd name="T22" fmla="*/ 2147483647 w 314"/>
                <a:gd name="T23" fmla="*/ 2147483647 h 833"/>
                <a:gd name="T24" fmla="*/ 2147483647 w 314"/>
                <a:gd name="T25" fmla="*/ 2147483647 h 833"/>
                <a:gd name="T26" fmla="*/ 2147483647 w 314"/>
                <a:gd name="T27" fmla="*/ 2147483647 h 833"/>
                <a:gd name="T28" fmla="*/ 2147483647 w 314"/>
                <a:gd name="T29" fmla="*/ 2147483647 h 833"/>
                <a:gd name="T30" fmla="*/ 2147483647 w 314"/>
                <a:gd name="T31" fmla="*/ 2147483647 h 833"/>
                <a:gd name="T32" fmla="*/ 2147483647 w 314"/>
                <a:gd name="T33" fmla="*/ 2147483647 h 833"/>
                <a:gd name="T34" fmla="*/ 2147483647 w 314"/>
                <a:gd name="T35" fmla="*/ 2147483647 h 833"/>
                <a:gd name="T36" fmla="*/ 2147483647 w 314"/>
                <a:gd name="T37" fmla="*/ 2147483647 h 833"/>
                <a:gd name="T38" fmla="*/ 2147483647 w 314"/>
                <a:gd name="T39" fmla="*/ 2147483647 h 833"/>
                <a:gd name="T40" fmla="*/ 2147483647 w 314"/>
                <a:gd name="T41" fmla="*/ 2147483647 h 833"/>
                <a:gd name="T42" fmla="*/ 2147483647 w 314"/>
                <a:gd name="T43" fmla="*/ 2147483647 h 833"/>
                <a:gd name="T44" fmla="*/ 2147483647 w 314"/>
                <a:gd name="T45" fmla="*/ 2147483647 h 833"/>
                <a:gd name="T46" fmla="*/ 2147483647 w 314"/>
                <a:gd name="T47" fmla="*/ 2147483647 h 833"/>
                <a:gd name="T48" fmla="*/ 2147483647 w 314"/>
                <a:gd name="T49" fmla="*/ 2147483647 h 833"/>
                <a:gd name="T50" fmla="*/ 2147483647 w 314"/>
                <a:gd name="T51" fmla="*/ 2147483647 h 833"/>
                <a:gd name="T52" fmla="*/ 2147483647 w 314"/>
                <a:gd name="T53" fmla="*/ 2147483647 h 833"/>
                <a:gd name="T54" fmla="*/ 2147483647 w 314"/>
                <a:gd name="T55" fmla="*/ 2147483647 h 833"/>
                <a:gd name="T56" fmla="*/ 0 w 314"/>
                <a:gd name="T57" fmla="*/ 2147483647 h 833"/>
                <a:gd name="T58" fmla="*/ 2147483647 w 314"/>
                <a:gd name="T59" fmla="*/ 2147483647 h 833"/>
                <a:gd name="T60" fmla="*/ 2147483647 w 314"/>
                <a:gd name="T61" fmla="*/ 2147483647 h 833"/>
                <a:gd name="T62" fmla="*/ 2147483647 w 314"/>
                <a:gd name="T63" fmla="*/ 0 h 833"/>
                <a:gd name="T64" fmla="*/ 2147483647 w 314"/>
                <a:gd name="T65" fmla="*/ 2147483647 h 833"/>
                <a:gd name="T66" fmla="*/ 2147483647 w 314"/>
                <a:gd name="T67" fmla="*/ 2147483647 h 833"/>
                <a:gd name="T68" fmla="*/ 2147483647 w 314"/>
                <a:gd name="T69" fmla="*/ 2147483647 h 833"/>
                <a:gd name="T70" fmla="*/ 2147483647 w 314"/>
                <a:gd name="T71" fmla="*/ 2147483647 h 833"/>
                <a:gd name="T72" fmla="*/ 2147483647 w 314"/>
                <a:gd name="T73" fmla="*/ 2147483647 h 833"/>
                <a:gd name="T74" fmla="*/ 2147483647 w 314"/>
                <a:gd name="T75" fmla="*/ 2147483647 h 833"/>
                <a:gd name="T76" fmla="*/ 2147483647 w 314"/>
                <a:gd name="T77" fmla="*/ 2147483647 h 833"/>
                <a:gd name="T78" fmla="*/ 2147483647 w 314"/>
                <a:gd name="T79" fmla="*/ 2147483647 h 833"/>
                <a:gd name="T80" fmla="*/ 2147483647 w 314"/>
                <a:gd name="T81" fmla="*/ 2147483647 h 833"/>
                <a:gd name="T82" fmla="*/ 2147483647 w 314"/>
                <a:gd name="T83" fmla="*/ 2147483647 h 833"/>
                <a:gd name="T84" fmla="*/ 2147483647 w 314"/>
                <a:gd name="T85" fmla="*/ 2147483647 h 833"/>
                <a:gd name="T86" fmla="*/ 2147483647 w 314"/>
                <a:gd name="T87" fmla="*/ 2147483647 h 833"/>
                <a:gd name="T88" fmla="*/ 2147483647 w 314"/>
                <a:gd name="T89" fmla="*/ 2147483647 h 833"/>
                <a:gd name="T90" fmla="*/ 2147483647 w 314"/>
                <a:gd name="T91" fmla="*/ 2147483647 h 833"/>
                <a:gd name="T92" fmla="*/ 2147483647 w 314"/>
                <a:gd name="T93" fmla="*/ 2147483647 h 833"/>
                <a:gd name="T94" fmla="*/ 2147483647 w 314"/>
                <a:gd name="T95" fmla="*/ 2147483647 h 833"/>
                <a:gd name="T96" fmla="*/ 2147483647 w 314"/>
                <a:gd name="T97" fmla="*/ 2147483647 h 833"/>
                <a:gd name="T98" fmla="*/ 2147483647 w 314"/>
                <a:gd name="T99" fmla="*/ 2147483647 h 833"/>
                <a:gd name="T100" fmla="*/ 2147483647 w 314"/>
                <a:gd name="T101" fmla="*/ 2147483647 h 833"/>
                <a:gd name="T102" fmla="*/ 2147483647 w 314"/>
                <a:gd name="T103" fmla="*/ 2147483647 h 833"/>
                <a:gd name="T104" fmla="*/ 2147483647 w 314"/>
                <a:gd name="T105" fmla="*/ 2147483647 h 833"/>
                <a:gd name="T106" fmla="*/ 2147483647 w 314"/>
                <a:gd name="T107" fmla="*/ 2147483647 h 833"/>
                <a:gd name="T108" fmla="*/ 2147483647 w 314"/>
                <a:gd name="T109" fmla="*/ 2147483647 h 833"/>
                <a:gd name="T110" fmla="*/ 2147483647 w 314"/>
                <a:gd name="T111" fmla="*/ 2147483647 h 833"/>
                <a:gd name="T112" fmla="*/ 2147483647 w 314"/>
                <a:gd name="T113" fmla="*/ 2147483647 h 833"/>
                <a:gd name="T114" fmla="*/ 2147483647 w 314"/>
                <a:gd name="T115" fmla="*/ 2147483647 h 833"/>
                <a:gd name="T116" fmla="*/ 2147483647 w 314"/>
                <a:gd name="T117" fmla="*/ 2147483647 h 833"/>
                <a:gd name="T118" fmla="*/ 2147483647 w 314"/>
                <a:gd name="T119" fmla="*/ 2147483647 h 833"/>
                <a:gd name="T120" fmla="*/ 2147483647 w 314"/>
                <a:gd name="T121" fmla="*/ 2147483647 h 833"/>
                <a:gd name="T122" fmla="*/ 2147483647 w 314"/>
                <a:gd name="T123" fmla="*/ 2147483647 h 833"/>
                <a:gd name="T124" fmla="*/ 2147483647 w 314"/>
                <a:gd name="T125" fmla="*/ 2147483647 h 8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4"/>
                <a:gd name="T190" fmla="*/ 0 h 833"/>
                <a:gd name="T191" fmla="*/ 314 w 314"/>
                <a:gd name="T192" fmla="*/ 833 h 8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4" h="833">
                  <a:moveTo>
                    <a:pt x="313" y="815"/>
                  </a:moveTo>
                  <a:lnTo>
                    <a:pt x="302" y="833"/>
                  </a:lnTo>
                  <a:lnTo>
                    <a:pt x="299" y="831"/>
                  </a:lnTo>
                  <a:lnTo>
                    <a:pt x="295" y="828"/>
                  </a:lnTo>
                  <a:lnTo>
                    <a:pt x="291" y="822"/>
                  </a:lnTo>
                  <a:lnTo>
                    <a:pt x="284" y="814"/>
                  </a:lnTo>
                  <a:lnTo>
                    <a:pt x="278" y="802"/>
                  </a:lnTo>
                  <a:lnTo>
                    <a:pt x="272" y="789"/>
                  </a:lnTo>
                  <a:lnTo>
                    <a:pt x="264" y="770"/>
                  </a:lnTo>
                  <a:lnTo>
                    <a:pt x="252" y="735"/>
                  </a:lnTo>
                  <a:lnTo>
                    <a:pt x="247" y="720"/>
                  </a:lnTo>
                  <a:lnTo>
                    <a:pt x="244" y="707"/>
                  </a:lnTo>
                  <a:lnTo>
                    <a:pt x="242" y="696"/>
                  </a:lnTo>
                  <a:lnTo>
                    <a:pt x="242" y="683"/>
                  </a:lnTo>
                  <a:lnTo>
                    <a:pt x="243" y="672"/>
                  </a:lnTo>
                  <a:lnTo>
                    <a:pt x="245" y="658"/>
                  </a:lnTo>
                  <a:lnTo>
                    <a:pt x="253" y="630"/>
                  </a:lnTo>
                  <a:lnTo>
                    <a:pt x="261" y="603"/>
                  </a:lnTo>
                  <a:lnTo>
                    <a:pt x="269" y="576"/>
                  </a:lnTo>
                  <a:lnTo>
                    <a:pt x="277" y="548"/>
                  </a:lnTo>
                  <a:lnTo>
                    <a:pt x="279" y="541"/>
                  </a:lnTo>
                  <a:lnTo>
                    <a:pt x="280" y="532"/>
                  </a:lnTo>
                  <a:lnTo>
                    <a:pt x="280" y="514"/>
                  </a:lnTo>
                  <a:lnTo>
                    <a:pt x="279" y="494"/>
                  </a:lnTo>
                  <a:lnTo>
                    <a:pt x="276" y="474"/>
                  </a:lnTo>
                  <a:lnTo>
                    <a:pt x="272" y="456"/>
                  </a:lnTo>
                  <a:lnTo>
                    <a:pt x="266" y="441"/>
                  </a:lnTo>
                  <a:lnTo>
                    <a:pt x="260" y="429"/>
                  </a:lnTo>
                  <a:lnTo>
                    <a:pt x="257" y="425"/>
                  </a:lnTo>
                  <a:lnTo>
                    <a:pt x="254" y="423"/>
                  </a:lnTo>
                  <a:lnTo>
                    <a:pt x="243" y="415"/>
                  </a:lnTo>
                  <a:lnTo>
                    <a:pt x="235" y="409"/>
                  </a:lnTo>
                  <a:lnTo>
                    <a:pt x="220" y="397"/>
                  </a:lnTo>
                  <a:lnTo>
                    <a:pt x="199" y="380"/>
                  </a:lnTo>
                  <a:lnTo>
                    <a:pt x="179" y="366"/>
                  </a:lnTo>
                  <a:lnTo>
                    <a:pt x="143" y="341"/>
                  </a:lnTo>
                  <a:lnTo>
                    <a:pt x="110" y="321"/>
                  </a:lnTo>
                  <a:lnTo>
                    <a:pt x="84" y="305"/>
                  </a:lnTo>
                  <a:lnTo>
                    <a:pt x="61" y="290"/>
                  </a:lnTo>
                  <a:lnTo>
                    <a:pt x="52" y="283"/>
                  </a:lnTo>
                  <a:lnTo>
                    <a:pt x="44" y="277"/>
                  </a:lnTo>
                  <a:lnTo>
                    <a:pt x="36" y="270"/>
                  </a:lnTo>
                  <a:lnTo>
                    <a:pt x="31" y="262"/>
                  </a:lnTo>
                  <a:lnTo>
                    <a:pt x="27" y="255"/>
                  </a:lnTo>
                  <a:lnTo>
                    <a:pt x="24" y="246"/>
                  </a:lnTo>
                  <a:lnTo>
                    <a:pt x="18" y="224"/>
                  </a:lnTo>
                  <a:lnTo>
                    <a:pt x="14" y="196"/>
                  </a:lnTo>
                  <a:lnTo>
                    <a:pt x="9" y="164"/>
                  </a:lnTo>
                  <a:lnTo>
                    <a:pt x="6" y="130"/>
                  </a:lnTo>
                  <a:lnTo>
                    <a:pt x="3" y="98"/>
                  </a:lnTo>
                  <a:lnTo>
                    <a:pt x="0" y="69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3" y="36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22" y="12"/>
                  </a:lnTo>
                  <a:lnTo>
                    <a:pt x="22" y="25"/>
                  </a:lnTo>
                  <a:lnTo>
                    <a:pt x="23" y="42"/>
                  </a:lnTo>
                  <a:lnTo>
                    <a:pt x="26" y="61"/>
                  </a:lnTo>
                  <a:lnTo>
                    <a:pt x="30" y="81"/>
                  </a:lnTo>
                  <a:lnTo>
                    <a:pt x="32" y="90"/>
                  </a:lnTo>
                  <a:lnTo>
                    <a:pt x="36" y="100"/>
                  </a:lnTo>
                  <a:lnTo>
                    <a:pt x="40" y="109"/>
                  </a:lnTo>
                  <a:lnTo>
                    <a:pt x="45" y="118"/>
                  </a:lnTo>
                  <a:lnTo>
                    <a:pt x="55" y="133"/>
                  </a:lnTo>
                  <a:lnTo>
                    <a:pt x="65" y="145"/>
                  </a:lnTo>
                  <a:lnTo>
                    <a:pt x="75" y="156"/>
                  </a:lnTo>
                  <a:lnTo>
                    <a:pt x="86" y="166"/>
                  </a:lnTo>
                  <a:lnTo>
                    <a:pt x="108" y="187"/>
                  </a:lnTo>
                  <a:lnTo>
                    <a:pt x="121" y="200"/>
                  </a:lnTo>
                  <a:lnTo>
                    <a:pt x="135" y="217"/>
                  </a:lnTo>
                  <a:lnTo>
                    <a:pt x="150" y="235"/>
                  </a:lnTo>
                  <a:lnTo>
                    <a:pt x="165" y="251"/>
                  </a:lnTo>
                  <a:lnTo>
                    <a:pt x="193" y="281"/>
                  </a:lnTo>
                  <a:lnTo>
                    <a:pt x="206" y="296"/>
                  </a:lnTo>
                  <a:lnTo>
                    <a:pt x="219" y="311"/>
                  </a:lnTo>
                  <a:lnTo>
                    <a:pt x="229" y="326"/>
                  </a:lnTo>
                  <a:lnTo>
                    <a:pt x="239" y="341"/>
                  </a:lnTo>
                  <a:lnTo>
                    <a:pt x="247" y="358"/>
                  </a:lnTo>
                  <a:lnTo>
                    <a:pt x="256" y="375"/>
                  </a:lnTo>
                  <a:lnTo>
                    <a:pt x="272" y="412"/>
                  </a:lnTo>
                  <a:lnTo>
                    <a:pt x="284" y="445"/>
                  </a:lnTo>
                  <a:lnTo>
                    <a:pt x="288" y="460"/>
                  </a:lnTo>
                  <a:lnTo>
                    <a:pt x="292" y="472"/>
                  </a:lnTo>
                  <a:lnTo>
                    <a:pt x="299" y="499"/>
                  </a:lnTo>
                  <a:lnTo>
                    <a:pt x="307" y="529"/>
                  </a:lnTo>
                  <a:lnTo>
                    <a:pt x="311" y="543"/>
                  </a:lnTo>
                  <a:lnTo>
                    <a:pt x="313" y="557"/>
                  </a:lnTo>
                  <a:lnTo>
                    <a:pt x="314" y="567"/>
                  </a:lnTo>
                  <a:lnTo>
                    <a:pt x="314" y="572"/>
                  </a:lnTo>
                  <a:lnTo>
                    <a:pt x="313" y="576"/>
                  </a:lnTo>
                  <a:lnTo>
                    <a:pt x="304" y="602"/>
                  </a:lnTo>
                  <a:lnTo>
                    <a:pt x="293" y="640"/>
                  </a:lnTo>
                  <a:lnTo>
                    <a:pt x="284" y="666"/>
                  </a:lnTo>
                  <a:lnTo>
                    <a:pt x="283" y="668"/>
                  </a:lnTo>
                  <a:lnTo>
                    <a:pt x="283" y="667"/>
                  </a:lnTo>
                  <a:lnTo>
                    <a:pt x="285" y="658"/>
                  </a:lnTo>
                  <a:lnTo>
                    <a:pt x="286" y="653"/>
                  </a:lnTo>
                  <a:lnTo>
                    <a:pt x="286" y="654"/>
                  </a:lnTo>
                  <a:lnTo>
                    <a:pt x="285" y="668"/>
                  </a:lnTo>
                  <a:lnTo>
                    <a:pt x="284" y="696"/>
                  </a:lnTo>
                  <a:lnTo>
                    <a:pt x="284" y="712"/>
                  </a:lnTo>
                  <a:lnTo>
                    <a:pt x="285" y="727"/>
                  </a:lnTo>
                  <a:lnTo>
                    <a:pt x="287" y="739"/>
                  </a:lnTo>
                  <a:lnTo>
                    <a:pt x="291" y="753"/>
                  </a:lnTo>
                  <a:lnTo>
                    <a:pt x="300" y="781"/>
                  </a:lnTo>
                  <a:lnTo>
                    <a:pt x="313" y="815"/>
                  </a:lnTo>
                  <a:close/>
                </a:path>
              </a:pathLst>
            </a:custGeom>
            <a:solidFill>
              <a:srgbClr val="E8D1B2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2"/>
            <p:cNvSpPr>
              <a:spLocks noChangeArrowheads="1"/>
            </p:cNvSpPr>
            <p:nvPr/>
          </p:nvSpPr>
          <p:spPr bwMode="auto">
            <a:xfrm>
              <a:off x="3705" y="2082"/>
              <a:ext cx="429" cy="853"/>
            </a:xfrm>
            <a:custGeom>
              <a:avLst/>
              <a:gdLst>
                <a:gd name="T0" fmla="*/ 2147483647 w 308"/>
                <a:gd name="T1" fmla="*/ 0 h 510"/>
                <a:gd name="T2" fmla="*/ 2147483647 w 308"/>
                <a:gd name="T3" fmla="*/ 2147483647 h 510"/>
                <a:gd name="T4" fmla="*/ 2147483647 w 308"/>
                <a:gd name="T5" fmla="*/ 2147483647 h 510"/>
                <a:gd name="T6" fmla="*/ 2147483647 w 308"/>
                <a:gd name="T7" fmla="*/ 2147483647 h 510"/>
                <a:gd name="T8" fmla="*/ 2147483647 w 308"/>
                <a:gd name="T9" fmla="*/ 2147483647 h 510"/>
                <a:gd name="T10" fmla="*/ 2147483647 w 308"/>
                <a:gd name="T11" fmla="*/ 2147483647 h 510"/>
                <a:gd name="T12" fmla="*/ 2147483647 w 308"/>
                <a:gd name="T13" fmla="*/ 2147483647 h 510"/>
                <a:gd name="T14" fmla="*/ 2147483647 w 308"/>
                <a:gd name="T15" fmla="*/ 2147483647 h 510"/>
                <a:gd name="T16" fmla="*/ 2147483647 w 308"/>
                <a:gd name="T17" fmla="*/ 2147483647 h 510"/>
                <a:gd name="T18" fmla="*/ 2147483647 w 308"/>
                <a:gd name="T19" fmla="*/ 2147483647 h 510"/>
                <a:gd name="T20" fmla="*/ 2147483647 w 308"/>
                <a:gd name="T21" fmla="*/ 2147483647 h 510"/>
                <a:gd name="T22" fmla="*/ 2147483647 w 308"/>
                <a:gd name="T23" fmla="*/ 2147483647 h 510"/>
                <a:gd name="T24" fmla="*/ 2147483647 w 308"/>
                <a:gd name="T25" fmla="*/ 2147483647 h 510"/>
                <a:gd name="T26" fmla="*/ 2147483647 w 308"/>
                <a:gd name="T27" fmla="*/ 2147483647 h 510"/>
                <a:gd name="T28" fmla="*/ 2147483647 w 308"/>
                <a:gd name="T29" fmla="*/ 2147483647 h 510"/>
                <a:gd name="T30" fmla="*/ 2147483647 w 308"/>
                <a:gd name="T31" fmla="*/ 2147483647 h 510"/>
                <a:gd name="T32" fmla="*/ 0 w 308"/>
                <a:gd name="T33" fmla="*/ 2147483647 h 510"/>
                <a:gd name="T34" fmla="*/ 2147483647 w 308"/>
                <a:gd name="T35" fmla="*/ 2147483647 h 510"/>
                <a:gd name="T36" fmla="*/ 2147483647 w 308"/>
                <a:gd name="T37" fmla="*/ 2147483647 h 510"/>
                <a:gd name="T38" fmla="*/ 2147483647 w 308"/>
                <a:gd name="T39" fmla="*/ 2147483647 h 510"/>
                <a:gd name="T40" fmla="*/ 2147483647 w 308"/>
                <a:gd name="T41" fmla="*/ 2147483647 h 510"/>
                <a:gd name="T42" fmla="*/ 2147483647 w 308"/>
                <a:gd name="T43" fmla="*/ 2147483647 h 510"/>
                <a:gd name="T44" fmla="*/ 2147483647 w 308"/>
                <a:gd name="T45" fmla="*/ 2147483647 h 510"/>
                <a:gd name="T46" fmla="*/ 2147483647 w 308"/>
                <a:gd name="T47" fmla="*/ 2147483647 h 510"/>
                <a:gd name="T48" fmla="*/ 2147483647 w 308"/>
                <a:gd name="T49" fmla="*/ 2147483647 h 510"/>
                <a:gd name="T50" fmla="*/ 2147483647 w 308"/>
                <a:gd name="T51" fmla="*/ 2147483647 h 510"/>
                <a:gd name="T52" fmla="*/ 2147483647 w 308"/>
                <a:gd name="T53" fmla="*/ 2147483647 h 510"/>
                <a:gd name="T54" fmla="*/ 2147483647 w 308"/>
                <a:gd name="T55" fmla="*/ 2147483647 h 510"/>
                <a:gd name="T56" fmla="*/ 2147483647 w 308"/>
                <a:gd name="T57" fmla="*/ 2147483647 h 510"/>
                <a:gd name="T58" fmla="*/ 2147483647 w 308"/>
                <a:gd name="T59" fmla="*/ 2147483647 h 510"/>
                <a:gd name="T60" fmla="*/ 2147483647 w 308"/>
                <a:gd name="T61" fmla="*/ 2147483647 h 510"/>
                <a:gd name="T62" fmla="*/ 2147483647 w 308"/>
                <a:gd name="T63" fmla="*/ 2147483647 h 510"/>
                <a:gd name="T64" fmla="*/ 2147483647 w 308"/>
                <a:gd name="T65" fmla="*/ 2147483647 h 510"/>
                <a:gd name="T66" fmla="*/ 2147483647 w 308"/>
                <a:gd name="T67" fmla="*/ 2147483647 h 510"/>
                <a:gd name="T68" fmla="*/ 2147483647 w 308"/>
                <a:gd name="T69" fmla="*/ 2147483647 h 510"/>
                <a:gd name="T70" fmla="*/ 2147483647 w 308"/>
                <a:gd name="T71" fmla="*/ 2147483647 h 510"/>
                <a:gd name="T72" fmla="*/ 2147483647 w 308"/>
                <a:gd name="T73" fmla="*/ 2147483647 h 510"/>
                <a:gd name="T74" fmla="*/ 2147483647 w 308"/>
                <a:gd name="T75" fmla="*/ 2147483647 h 510"/>
                <a:gd name="T76" fmla="*/ 2147483647 w 308"/>
                <a:gd name="T77" fmla="*/ 2147483647 h 510"/>
                <a:gd name="T78" fmla="*/ 2147483647 w 308"/>
                <a:gd name="T79" fmla="*/ 2147483647 h 510"/>
                <a:gd name="T80" fmla="*/ 2147483647 w 308"/>
                <a:gd name="T81" fmla="*/ 2147483647 h 510"/>
                <a:gd name="T82" fmla="*/ 2147483647 w 308"/>
                <a:gd name="T83" fmla="*/ 2147483647 h 510"/>
                <a:gd name="T84" fmla="*/ 2147483647 w 308"/>
                <a:gd name="T85" fmla="*/ 2147483647 h 510"/>
                <a:gd name="T86" fmla="*/ 2147483647 w 308"/>
                <a:gd name="T87" fmla="*/ 2147483647 h 510"/>
                <a:gd name="T88" fmla="*/ 2147483647 w 308"/>
                <a:gd name="T89" fmla="*/ 2147483647 h 510"/>
                <a:gd name="T90" fmla="*/ 2147483647 w 308"/>
                <a:gd name="T91" fmla="*/ 2147483647 h 510"/>
                <a:gd name="T92" fmla="*/ 2147483647 w 308"/>
                <a:gd name="T93" fmla="*/ 2147483647 h 510"/>
                <a:gd name="T94" fmla="*/ 2147483647 w 308"/>
                <a:gd name="T95" fmla="*/ 0 h 5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8"/>
                <a:gd name="T145" fmla="*/ 0 h 510"/>
                <a:gd name="T146" fmla="*/ 308 w 308"/>
                <a:gd name="T147" fmla="*/ 510 h 5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8" h="510">
                  <a:moveTo>
                    <a:pt x="308" y="0"/>
                  </a:moveTo>
                  <a:lnTo>
                    <a:pt x="308" y="0"/>
                  </a:lnTo>
                  <a:lnTo>
                    <a:pt x="289" y="17"/>
                  </a:lnTo>
                  <a:lnTo>
                    <a:pt x="245" y="56"/>
                  </a:lnTo>
                  <a:lnTo>
                    <a:pt x="218" y="78"/>
                  </a:lnTo>
                  <a:lnTo>
                    <a:pt x="192" y="98"/>
                  </a:lnTo>
                  <a:lnTo>
                    <a:pt x="169" y="114"/>
                  </a:lnTo>
                  <a:lnTo>
                    <a:pt x="158" y="120"/>
                  </a:lnTo>
                  <a:lnTo>
                    <a:pt x="150" y="124"/>
                  </a:lnTo>
                  <a:lnTo>
                    <a:pt x="143" y="127"/>
                  </a:lnTo>
                  <a:lnTo>
                    <a:pt x="134" y="132"/>
                  </a:lnTo>
                  <a:lnTo>
                    <a:pt x="119" y="142"/>
                  </a:lnTo>
                  <a:lnTo>
                    <a:pt x="105" y="153"/>
                  </a:lnTo>
                  <a:lnTo>
                    <a:pt x="92" y="164"/>
                  </a:lnTo>
                  <a:lnTo>
                    <a:pt x="73" y="183"/>
                  </a:lnTo>
                  <a:lnTo>
                    <a:pt x="66" y="192"/>
                  </a:lnTo>
                  <a:lnTo>
                    <a:pt x="60" y="237"/>
                  </a:lnTo>
                  <a:lnTo>
                    <a:pt x="55" y="271"/>
                  </a:lnTo>
                  <a:lnTo>
                    <a:pt x="53" y="284"/>
                  </a:lnTo>
                  <a:lnTo>
                    <a:pt x="51" y="291"/>
                  </a:lnTo>
                  <a:lnTo>
                    <a:pt x="50" y="293"/>
                  </a:lnTo>
                  <a:lnTo>
                    <a:pt x="48" y="294"/>
                  </a:lnTo>
                  <a:lnTo>
                    <a:pt x="41" y="295"/>
                  </a:lnTo>
                  <a:lnTo>
                    <a:pt x="34" y="294"/>
                  </a:lnTo>
                  <a:lnTo>
                    <a:pt x="25" y="292"/>
                  </a:lnTo>
                  <a:lnTo>
                    <a:pt x="15" y="290"/>
                  </a:lnTo>
                  <a:lnTo>
                    <a:pt x="10" y="290"/>
                  </a:lnTo>
                  <a:lnTo>
                    <a:pt x="4" y="291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5" y="292"/>
                  </a:lnTo>
                  <a:lnTo>
                    <a:pt x="11" y="293"/>
                  </a:lnTo>
                  <a:lnTo>
                    <a:pt x="17" y="297"/>
                  </a:lnTo>
                  <a:lnTo>
                    <a:pt x="24" y="303"/>
                  </a:lnTo>
                  <a:lnTo>
                    <a:pt x="32" y="312"/>
                  </a:lnTo>
                  <a:lnTo>
                    <a:pt x="44" y="332"/>
                  </a:lnTo>
                  <a:lnTo>
                    <a:pt x="50" y="342"/>
                  </a:lnTo>
                  <a:lnTo>
                    <a:pt x="54" y="351"/>
                  </a:lnTo>
                  <a:lnTo>
                    <a:pt x="57" y="361"/>
                  </a:lnTo>
                  <a:lnTo>
                    <a:pt x="59" y="371"/>
                  </a:lnTo>
                  <a:lnTo>
                    <a:pt x="60" y="384"/>
                  </a:lnTo>
                  <a:lnTo>
                    <a:pt x="59" y="399"/>
                  </a:lnTo>
                  <a:lnTo>
                    <a:pt x="57" y="415"/>
                  </a:lnTo>
                  <a:lnTo>
                    <a:pt x="54" y="433"/>
                  </a:lnTo>
                  <a:lnTo>
                    <a:pt x="48" y="470"/>
                  </a:lnTo>
                  <a:lnTo>
                    <a:pt x="38" y="510"/>
                  </a:lnTo>
                  <a:lnTo>
                    <a:pt x="44" y="491"/>
                  </a:lnTo>
                  <a:lnTo>
                    <a:pt x="59" y="448"/>
                  </a:lnTo>
                  <a:lnTo>
                    <a:pt x="67" y="424"/>
                  </a:lnTo>
                  <a:lnTo>
                    <a:pt x="72" y="400"/>
                  </a:lnTo>
                  <a:lnTo>
                    <a:pt x="74" y="389"/>
                  </a:lnTo>
                  <a:lnTo>
                    <a:pt x="75" y="381"/>
                  </a:lnTo>
                  <a:lnTo>
                    <a:pt x="75" y="372"/>
                  </a:lnTo>
                  <a:lnTo>
                    <a:pt x="74" y="367"/>
                  </a:lnTo>
                  <a:lnTo>
                    <a:pt x="71" y="357"/>
                  </a:lnTo>
                  <a:lnTo>
                    <a:pt x="67" y="350"/>
                  </a:lnTo>
                  <a:lnTo>
                    <a:pt x="58" y="335"/>
                  </a:lnTo>
                  <a:lnTo>
                    <a:pt x="55" y="329"/>
                  </a:lnTo>
                  <a:lnTo>
                    <a:pt x="53" y="324"/>
                  </a:lnTo>
                  <a:lnTo>
                    <a:pt x="53" y="317"/>
                  </a:lnTo>
                  <a:lnTo>
                    <a:pt x="55" y="312"/>
                  </a:lnTo>
                  <a:lnTo>
                    <a:pt x="57" y="306"/>
                  </a:lnTo>
                  <a:lnTo>
                    <a:pt x="59" y="296"/>
                  </a:lnTo>
                  <a:lnTo>
                    <a:pt x="61" y="274"/>
                  </a:lnTo>
                  <a:lnTo>
                    <a:pt x="63" y="260"/>
                  </a:lnTo>
                  <a:lnTo>
                    <a:pt x="66" y="247"/>
                  </a:lnTo>
                  <a:lnTo>
                    <a:pt x="70" y="233"/>
                  </a:lnTo>
                  <a:lnTo>
                    <a:pt x="76" y="219"/>
                  </a:lnTo>
                  <a:lnTo>
                    <a:pt x="83" y="207"/>
                  </a:lnTo>
                  <a:lnTo>
                    <a:pt x="90" y="197"/>
                  </a:lnTo>
                  <a:lnTo>
                    <a:pt x="97" y="189"/>
                  </a:lnTo>
                  <a:lnTo>
                    <a:pt x="105" y="181"/>
                  </a:lnTo>
                  <a:lnTo>
                    <a:pt x="120" y="168"/>
                  </a:lnTo>
                  <a:lnTo>
                    <a:pt x="139" y="153"/>
                  </a:lnTo>
                  <a:lnTo>
                    <a:pt x="189" y="114"/>
                  </a:lnTo>
                  <a:lnTo>
                    <a:pt x="246" y="69"/>
                  </a:lnTo>
                  <a:lnTo>
                    <a:pt x="260" y="58"/>
                  </a:lnTo>
                  <a:lnTo>
                    <a:pt x="271" y="46"/>
                  </a:lnTo>
                  <a:lnTo>
                    <a:pt x="282" y="35"/>
                  </a:lnTo>
                  <a:lnTo>
                    <a:pt x="291" y="24"/>
                  </a:lnTo>
                  <a:lnTo>
                    <a:pt x="304" y="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4612" y="1816"/>
              <a:ext cx="45" cy="1491"/>
            </a:xfrm>
            <a:custGeom>
              <a:avLst/>
              <a:gdLst>
                <a:gd name="T0" fmla="*/ 2147483647 w 32"/>
                <a:gd name="T1" fmla="*/ 0 h 892"/>
                <a:gd name="T2" fmla="*/ 2147483647 w 32"/>
                <a:gd name="T3" fmla="*/ 2147483647 h 892"/>
                <a:gd name="T4" fmla="*/ 0 w 32"/>
                <a:gd name="T5" fmla="*/ 2147483647 h 892"/>
                <a:gd name="T6" fmla="*/ 2147483647 w 32"/>
                <a:gd name="T7" fmla="*/ 2147483647 h 892"/>
                <a:gd name="T8" fmla="*/ 2147483647 w 32"/>
                <a:gd name="T9" fmla="*/ 2147483647 h 892"/>
                <a:gd name="T10" fmla="*/ 2147483647 w 32"/>
                <a:gd name="T11" fmla="*/ 2147483647 h 892"/>
                <a:gd name="T12" fmla="*/ 2147483647 w 32"/>
                <a:gd name="T13" fmla="*/ 2147483647 h 892"/>
                <a:gd name="T14" fmla="*/ 2147483647 w 32"/>
                <a:gd name="T15" fmla="*/ 2147483647 h 892"/>
                <a:gd name="T16" fmla="*/ 2147483647 w 32"/>
                <a:gd name="T17" fmla="*/ 2147483647 h 892"/>
                <a:gd name="T18" fmla="*/ 2147483647 w 32"/>
                <a:gd name="T19" fmla="*/ 2147483647 h 892"/>
                <a:gd name="T20" fmla="*/ 2147483647 w 32"/>
                <a:gd name="T21" fmla="*/ 2147483647 h 892"/>
                <a:gd name="T22" fmla="*/ 2147483647 w 32"/>
                <a:gd name="T23" fmla="*/ 2147483647 h 892"/>
                <a:gd name="T24" fmla="*/ 2147483647 w 32"/>
                <a:gd name="T25" fmla="*/ 2147483647 h 892"/>
                <a:gd name="T26" fmla="*/ 2147483647 w 32"/>
                <a:gd name="T27" fmla="*/ 2147483647 h 892"/>
                <a:gd name="T28" fmla="*/ 2147483647 w 32"/>
                <a:gd name="T29" fmla="*/ 2147483647 h 892"/>
                <a:gd name="T30" fmla="*/ 2147483647 w 32"/>
                <a:gd name="T31" fmla="*/ 2147483647 h 892"/>
                <a:gd name="T32" fmla="*/ 2147483647 w 32"/>
                <a:gd name="T33" fmla="*/ 2147483647 h 892"/>
                <a:gd name="T34" fmla="*/ 0 w 32"/>
                <a:gd name="T35" fmla="*/ 2147483647 h 892"/>
                <a:gd name="T36" fmla="*/ 0 w 32"/>
                <a:gd name="T37" fmla="*/ 2147483647 h 892"/>
                <a:gd name="T38" fmla="*/ 0 w 32"/>
                <a:gd name="T39" fmla="*/ 2147483647 h 892"/>
                <a:gd name="T40" fmla="*/ 0 w 32"/>
                <a:gd name="T41" fmla="*/ 2147483647 h 892"/>
                <a:gd name="T42" fmla="*/ 2147483647 w 32"/>
                <a:gd name="T43" fmla="*/ 2147483647 h 892"/>
                <a:gd name="T44" fmla="*/ 2147483647 w 32"/>
                <a:gd name="T45" fmla="*/ 2147483647 h 892"/>
                <a:gd name="T46" fmla="*/ 2147483647 w 32"/>
                <a:gd name="T47" fmla="*/ 2147483647 h 892"/>
                <a:gd name="T48" fmla="*/ 2147483647 w 32"/>
                <a:gd name="T49" fmla="*/ 2147483647 h 892"/>
                <a:gd name="T50" fmla="*/ 2147483647 w 32"/>
                <a:gd name="T51" fmla="*/ 2147483647 h 892"/>
                <a:gd name="T52" fmla="*/ 2147483647 w 32"/>
                <a:gd name="T53" fmla="*/ 2147483647 h 892"/>
                <a:gd name="T54" fmla="*/ 2147483647 w 32"/>
                <a:gd name="T55" fmla="*/ 2147483647 h 892"/>
                <a:gd name="T56" fmla="*/ 2147483647 w 32"/>
                <a:gd name="T57" fmla="*/ 2147483647 h 892"/>
                <a:gd name="T58" fmla="*/ 2147483647 w 32"/>
                <a:gd name="T59" fmla="*/ 2147483647 h 892"/>
                <a:gd name="T60" fmla="*/ 2147483647 w 32"/>
                <a:gd name="T61" fmla="*/ 2147483647 h 892"/>
                <a:gd name="T62" fmla="*/ 2147483647 w 32"/>
                <a:gd name="T63" fmla="*/ 2147483647 h 892"/>
                <a:gd name="T64" fmla="*/ 2147483647 w 32"/>
                <a:gd name="T65" fmla="*/ 2147483647 h 892"/>
                <a:gd name="T66" fmla="*/ 2147483647 w 32"/>
                <a:gd name="T67" fmla="*/ 2147483647 h 892"/>
                <a:gd name="T68" fmla="*/ 2147483647 w 32"/>
                <a:gd name="T69" fmla="*/ 2147483647 h 892"/>
                <a:gd name="T70" fmla="*/ 2147483647 w 32"/>
                <a:gd name="T71" fmla="*/ 2147483647 h 892"/>
                <a:gd name="T72" fmla="*/ 2147483647 w 32"/>
                <a:gd name="T73" fmla="*/ 2147483647 h 892"/>
                <a:gd name="T74" fmla="*/ 2147483647 w 32"/>
                <a:gd name="T75" fmla="*/ 2147483647 h 892"/>
                <a:gd name="T76" fmla="*/ 2147483647 w 32"/>
                <a:gd name="T77" fmla="*/ 2147483647 h 892"/>
                <a:gd name="T78" fmla="*/ 2147483647 w 32"/>
                <a:gd name="T79" fmla="*/ 2147483647 h 892"/>
                <a:gd name="T80" fmla="*/ 2147483647 w 32"/>
                <a:gd name="T81" fmla="*/ 2147483647 h 892"/>
                <a:gd name="T82" fmla="*/ 2147483647 w 32"/>
                <a:gd name="T83" fmla="*/ 2147483647 h 892"/>
                <a:gd name="T84" fmla="*/ 2147483647 w 32"/>
                <a:gd name="T85" fmla="*/ 2147483647 h 892"/>
                <a:gd name="T86" fmla="*/ 2147483647 w 32"/>
                <a:gd name="T87" fmla="*/ 2147483647 h 892"/>
                <a:gd name="T88" fmla="*/ 2147483647 w 32"/>
                <a:gd name="T89" fmla="*/ 2147483647 h 892"/>
                <a:gd name="T90" fmla="*/ 2147483647 w 32"/>
                <a:gd name="T91" fmla="*/ 2147483647 h 892"/>
                <a:gd name="T92" fmla="*/ 2147483647 w 32"/>
                <a:gd name="T93" fmla="*/ 2147483647 h 892"/>
                <a:gd name="T94" fmla="*/ 2147483647 w 32"/>
                <a:gd name="T95" fmla="*/ 2147483647 h 892"/>
                <a:gd name="T96" fmla="*/ 2147483647 w 32"/>
                <a:gd name="T97" fmla="*/ 0 h 8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892"/>
                <a:gd name="T149" fmla="*/ 32 w 32"/>
                <a:gd name="T150" fmla="*/ 892 h 8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892">
                  <a:moveTo>
                    <a:pt x="13" y="0"/>
                  </a:moveTo>
                  <a:lnTo>
                    <a:pt x="13" y="0"/>
                  </a:lnTo>
                  <a:lnTo>
                    <a:pt x="10" y="11"/>
                  </a:lnTo>
                  <a:lnTo>
                    <a:pt x="4" y="40"/>
                  </a:lnTo>
                  <a:lnTo>
                    <a:pt x="2" y="57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2" y="101"/>
                  </a:lnTo>
                  <a:lnTo>
                    <a:pt x="3" y="107"/>
                  </a:lnTo>
                  <a:lnTo>
                    <a:pt x="4" y="115"/>
                  </a:lnTo>
                  <a:lnTo>
                    <a:pt x="5" y="136"/>
                  </a:lnTo>
                  <a:lnTo>
                    <a:pt x="6" y="189"/>
                  </a:lnTo>
                  <a:lnTo>
                    <a:pt x="7" y="246"/>
                  </a:lnTo>
                  <a:lnTo>
                    <a:pt x="9" y="271"/>
                  </a:lnTo>
                  <a:lnTo>
                    <a:pt x="11" y="291"/>
                  </a:lnTo>
                  <a:lnTo>
                    <a:pt x="13" y="309"/>
                  </a:lnTo>
                  <a:lnTo>
                    <a:pt x="14" y="329"/>
                  </a:lnTo>
                  <a:lnTo>
                    <a:pt x="15" y="351"/>
                  </a:lnTo>
                  <a:lnTo>
                    <a:pt x="14" y="373"/>
                  </a:lnTo>
                  <a:lnTo>
                    <a:pt x="13" y="417"/>
                  </a:lnTo>
                  <a:lnTo>
                    <a:pt x="13" y="437"/>
                  </a:lnTo>
                  <a:lnTo>
                    <a:pt x="13" y="455"/>
                  </a:lnTo>
                  <a:lnTo>
                    <a:pt x="13" y="472"/>
                  </a:lnTo>
                  <a:lnTo>
                    <a:pt x="13" y="488"/>
                  </a:lnTo>
                  <a:lnTo>
                    <a:pt x="12" y="520"/>
                  </a:lnTo>
                  <a:lnTo>
                    <a:pt x="7" y="571"/>
                  </a:lnTo>
                  <a:lnTo>
                    <a:pt x="4" y="611"/>
                  </a:lnTo>
                  <a:lnTo>
                    <a:pt x="2" y="654"/>
                  </a:lnTo>
                  <a:lnTo>
                    <a:pt x="0" y="693"/>
                  </a:lnTo>
                  <a:lnTo>
                    <a:pt x="0" y="714"/>
                  </a:lnTo>
                  <a:lnTo>
                    <a:pt x="0" y="740"/>
                  </a:lnTo>
                  <a:lnTo>
                    <a:pt x="0" y="777"/>
                  </a:lnTo>
                  <a:lnTo>
                    <a:pt x="0" y="817"/>
                  </a:lnTo>
                  <a:lnTo>
                    <a:pt x="0" y="863"/>
                  </a:lnTo>
                  <a:lnTo>
                    <a:pt x="0" y="881"/>
                  </a:lnTo>
                  <a:lnTo>
                    <a:pt x="1" y="891"/>
                  </a:lnTo>
                  <a:lnTo>
                    <a:pt x="2" y="892"/>
                  </a:lnTo>
                  <a:lnTo>
                    <a:pt x="3" y="890"/>
                  </a:lnTo>
                  <a:lnTo>
                    <a:pt x="4" y="881"/>
                  </a:lnTo>
                  <a:lnTo>
                    <a:pt x="4" y="868"/>
                  </a:lnTo>
                  <a:lnTo>
                    <a:pt x="4" y="828"/>
                  </a:lnTo>
                  <a:lnTo>
                    <a:pt x="4" y="784"/>
                  </a:lnTo>
                  <a:lnTo>
                    <a:pt x="5" y="765"/>
                  </a:lnTo>
                  <a:lnTo>
                    <a:pt x="7" y="751"/>
                  </a:lnTo>
                  <a:lnTo>
                    <a:pt x="12" y="724"/>
                  </a:lnTo>
                  <a:lnTo>
                    <a:pt x="18" y="694"/>
                  </a:lnTo>
                  <a:lnTo>
                    <a:pt x="20" y="676"/>
                  </a:lnTo>
                  <a:lnTo>
                    <a:pt x="21" y="658"/>
                  </a:lnTo>
                  <a:lnTo>
                    <a:pt x="22" y="639"/>
                  </a:lnTo>
                  <a:lnTo>
                    <a:pt x="22" y="620"/>
                  </a:lnTo>
                  <a:lnTo>
                    <a:pt x="22" y="600"/>
                  </a:lnTo>
                  <a:lnTo>
                    <a:pt x="23" y="580"/>
                  </a:lnTo>
                  <a:lnTo>
                    <a:pt x="24" y="560"/>
                  </a:lnTo>
                  <a:lnTo>
                    <a:pt x="26" y="542"/>
                  </a:lnTo>
                  <a:lnTo>
                    <a:pt x="30" y="514"/>
                  </a:lnTo>
                  <a:lnTo>
                    <a:pt x="32" y="504"/>
                  </a:lnTo>
                  <a:lnTo>
                    <a:pt x="30" y="497"/>
                  </a:lnTo>
                  <a:lnTo>
                    <a:pt x="27" y="480"/>
                  </a:lnTo>
                  <a:lnTo>
                    <a:pt x="25" y="467"/>
                  </a:lnTo>
                  <a:lnTo>
                    <a:pt x="23" y="451"/>
                  </a:lnTo>
                  <a:lnTo>
                    <a:pt x="22" y="433"/>
                  </a:lnTo>
                  <a:lnTo>
                    <a:pt x="22" y="413"/>
                  </a:lnTo>
                  <a:lnTo>
                    <a:pt x="23" y="370"/>
                  </a:lnTo>
                  <a:lnTo>
                    <a:pt x="24" y="329"/>
                  </a:lnTo>
                  <a:lnTo>
                    <a:pt x="24" y="291"/>
                  </a:lnTo>
                  <a:lnTo>
                    <a:pt x="24" y="273"/>
                  </a:lnTo>
                  <a:lnTo>
                    <a:pt x="22" y="257"/>
                  </a:lnTo>
                  <a:lnTo>
                    <a:pt x="18" y="221"/>
                  </a:lnTo>
                  <a:lnTo>
                    <a:pt x="14" y="180"/>
                  </a:lnTo>
                  <a:lnTo>
                    <a:pt x="12" y="142"/>
                  </a:lnTo>
                  <a:lnTo>
                    <a:pt x="11" y="116"/>
                  </a:lnTo>
                  <a:lnTo>
                    <a:pt x="11" y="106"/>
                  </a:lnTo>
                  <a:lnTo>
                    <a:pt x="13" y="95"/>
                  </a:lnTo>
                  <a:lnTo>
                    <a:pt x="18" y="69"/>
                  </a:lnTo>
                  <a:lnTo>
                    <a:pt x="22" y="46"/>
                  </a:lnTo>
                  <a:lnTo>
                    <a:pt x="26" y="29"/>
                  </a:lnTo>
                  <a:lnTo>
                    <a:pt x="27" y="24"/>
                  </a:lnTo>
                  <a:lnTo>
                    <a:pt x="26" y="19"/>
                  </a:lnTo>
                  <a:lnTo>
                    <a:pt x="24" y="13"/>
                  </a:lnTo>
                  <a:lnTo>
                    <a:pt x="22" y="9"/>
                  </a:lnTo>
                  <a:lnTo>
                    <a:pt x="15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3C6A0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4"/>
            <p:cNvSpPr>
              <a:spLocks noChangeArrowheads="1"/>
            </p:cNvSpPr>
            <p:nvPr/>
          </p:nvSpPr>
          <p:spPr bwMode="auto">
            <a:xfrm>
              <a:off x="5220" y="2208"/>
              <a:ext cx="260" cy="813"/>
            </a:xfrm>
            <a:custGeom>
              <a:avLst/>
              <a:gdLst>
                <a:gd name="T0" fmla="*/ 0 w 187"/>
                <a:gd name="T1" fmla="*/ 0 h 487"/>
                <a:gd name="T2" fmla="*/ 2147483647 w 187"/>
                <a:gd name="T3" fmla="*/ 2147483647 h 487"/>
                <a:gd name="T4" fmla="*/ 2147483647 w 187"/>
                <a:gd name="T5" fmla="*/ 2147483647 h 487"/>
                <a:gd name="T6" fmla="*/ 2147483647 w 187"/>
                <a:gd name="T7" fmla="*/ 2147483647 h 487"/>
                <a:gd name="T8" fmla="*/ 2147483647 w 187"/>
                <a:gd name="T9" fmla="*/ 2147483647 h 487"/>
                <a:gd name="T10" fmla="*/ 2147483647 w 187"/>
                <a:gd name="T11" fmla="*/ 2147483647 h 487"/>
                <a:gd name="T12" fmla="*/ 2147483647 w 187"/>
                <a:gd name="T13" fmla="*/ 2147483647 h 487"/>
                <a:gd name="T14" fmla="*/ 2147483647 w 187"/>
                <a:gd name="T15" fmla="*/ 2147483647 h 487"/>
                <a:gd name="T16" fmla="*/ 2147483647 w 187"/>
                <a:gd name="T17" fmla="*/ 2147483647 h 487"/>
                <a:gd name="T18" fmla="*/ 2147483647 w 187"/>
                <a:gd name="T19" fmla="*/ 2147483647 h 487"/>
                <a:gd name="T20" fmla="*/ 2147483647 w 187"/>
                <a:gd name="T21" fmla="*/ 2147483647 h 487"/>
                <a:gd name="T22" fmla="*/ 2147483647 w 187"/>
                <a:gd name="T23" fmla="*/ 2147483647 h 487"/>
                <a:gd name="T24" fmla="*/ 2147483647 w 187"/>
                <a:gd name="T25" fmla="*/ 2147483647 h 487"/>
                <a:gd name="T26" fmla="*/ 2147483647 w 187"/>
                <a:gd name="T27" fmla="*/ 2147483647 h 487"/>
                <a:gd name="T28" fmla="*/ 2147483647 w 187"/>
                <a:gd name="T29" fmla="*/ 2147483647 h 487"/>
                <a:gd name="T30" fmla="*/ 2147483647 w 187"/>
                <a:gd name="T31" fmla="*/ 2147483647 h 487"/>
                <a:gd name="T32" fmla="*/ 2147483647 w 187"/>
                <a:gd name="T33" fmla="*/ 2147483647 h 487"/>
                <a:gd name="T34" fmla="*/ 2147483647 w 187"/>
                <a:gd name="T35" fmla="*/ 2147483647 h 487"/>
                <a:gd name="T36" fmla="*/ 2147483647 w 187"/>
                <a:gd name="T37" fmla="*/ 2147483647 h 487"/>
                <a:gd name="T38" fmla="*/ 2147483647 w 187"/>
                <a:gd name="T39" fmla="*/ 2147483647 h 487"/>
                <a:gd name="T40" fmla="*/ 2147483647 w 187"/>
                <a:gd name="T41" fmla="*/ 2147483647 h 487"/>
                <a:gd name="T42" fmla="*/ 2147483647 w 187"/>
                <a:gd name="T43" fmla="*/ 2147483647 h 487"/>
                <a:gd name="T44" fmla="*/ 2147483647 w 187"/>
                <a:gd name="T45" fmla="*/ 2147483647 h 487"/>
                <a:gd name="T46" fmla="*/ 2147483647 w 187"/>
                <a:gd name="T47" fmla="*/ 2147483647 h 487"/>
                <a:gd name="T48" fmla="*/ 2147483647 w 187"/>
                <a:gd name="T49" fmla="*/ 2147483647 h 487"/>
                <a:gd name="T50" fmla="*/ 2147483647 w 187"/>
                <a:gd name="T51" fmla="*/ 2147483647 h 487"/>
                <a:gd name="T52" fmla="*/ 2147483647 w 187"/>
                <a:gd name="T53" fmla="*/ 2147483647 h 487"/>
                <a:gd name="T54" fmla="*/ 2147483647 w 187"/>
                <a:gd name="T55" fmla="*/ 2147483647 h 487"/>
                <a:gd name="T56" fmla="*/ 2147483647 w 187"/>
                <a:gd name="T57" fmla="*/ 2147483647 h 487"/>
                <a:gd name="T58" fmla="*/ 2147483647 w 187"/>
                <a:gd name="T59" fmla="*/ 2147483647 h 487"/>
                <a:gd name="T60" fmla="*/ 2147483647 w 187"/>
                <a:gd name="T61" fmla="*/ 2147483647 h 487"/>
                <a:gd name="T62" fmla="*/ 2147483647 w 187"/>
                <a:gd name="T63" fmla="*/ 2147483647 h 487"/>
                <a:gd name="T64" fmla="*/ 2147483647 w 187"/>
                <a:gd name="T65" fmla="*/ 2147483647 h 487"/>
                <a:gd name="T66" fmla="*/ 2147483647 w 187"/>
                <a:gd name="T67" fmla="*/ 2147483647 h 487"/>
                <a:gd name="T68" fmla="*/ 2147483647 w 187"/>
                <a:gd name="T69" fmla="*/ 2147483647 h 487"/>
                <a:gd name="T70" fmla="*/ 2147483647 w 187"/>
                <a:gd name="T71" fmla="*/ 2147483647 h 487"/>
                <a:gd name="T72" fmla="*/ 2147483647 w 187"/>
                <a:gd name="T73" fmla="*/ 2147483647 h 487"/>
                <a:gd name="T74" fmla="*/ 2147483647 w 187"/>
                <a:gd name="T75" fmla="*/ 2147483647 h 487"/>
                <a:gd name="T76" fmla="*/ 2147483647 w 187"/>
                <a:gd name="T77" fmla="*/ 2147483647 h 487"/>
                <a:gd name="T78" fmla="*/ 2147483647 w 187"/>
                <a:gd name="T79" fmla="*/ 2147483647 h 487"/>
                <a:gd name="T80" fmla="*/ 2147483647 w 187"/>
                <a:gd name="T81" fmla="*/ 2147483647 h 487"/>
                <a:gd name="T82" fmla="*/ 2147483647 w 187"/>
                <a:gd name="T83" fmla="*/ 2147483647 h 487"/>
                <a:gd name="T84" fmla="*/ 2147483647 w 187"/>
                <a:gd name="T85" fmla="*/ 2147483647 h 487"/>
                <a:gd name="T86" fmla="*/ 2147483647 w 187"/>
                <a:gd name="T87" fmla="*/ 2147483647 h 487"/>
                <a:gd name="T88" fmla="*/ 2147483647 w 187"/>
                <a:gd name="T89" fmla="*/ 2147483647 h 487"/>
                <a:gd name="T90" fmla="*/ 2147483647 w 187"/>
                <a:gd name="T91" fmla="*/ 2147483647 h 487"/>
                <a:gd name="T92" fmla="*/ 2147483647 w 187"/>
                <a:gd name="T93" fmla="*/ 2147483647 h 487"/>
                <a:gd name="T94" fmla="*/ 2147483647 w 187"/>
                <a:gd name="T95" fmla="*/ 2147483647 h 487"/>
                <a:gd name="T96" fmla="*/ 2147483647 w 187"/>
                <a:gd name="T97" fmla="*/ 2147483647 h 487"/>
                <a:gd name="T98" fmla="*/ 2147483647 w 187"/>
                <a:gd name="T99" fmla="*/ 2147483647 h 487"/>
                <a:gd name="T100" fmla="*/ 2147483647 w 187"/>
                <a:gd name="T101" fmla="*/ 2147483647 h 487"/>
                <a:gd name="T102" fmla="*/ 2147483647 w 187"/>
                <a:gd name="T103" fmla="*/ 2147483647 h 487"/>
                <a:gd name="T104" fmla="*/ 2147483647 w 187"/>
                <a:gd name="T105" fmla="*/ 2147483647 h 487"/>
                <a:gd name="T106" fmla="*/ 2147483647 w 187"/>
                <a:gd name="T107" fmla="*/ 2147483647 h 487"/>
                <a:gd name="T108" fmla="*/ 2147483647 w 187"/>
                <a:gd name="T109" fmla="*/ 2147483647 h 487"/>
                <a:gd name="T110" fmla="*/ 2147483647 w 187"/>
                <a:gd name="T111" fmla="*/ 2147483647 h 487"/>
                <a:gd name="T112" fmla="*/ 2147483647 w 187"/>
                <a:gd name="T113" fmla="*/ 2147483647 h 487"/>
                <a:gd name="T114" fmla="*/ 0 w 187"/>
                <a:gd name="T115" fmla="*/ 0 h 4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7"/>
                <a:gd name="T175" fmla="*/ 0 h 487"/>
                <a:gd name="T176" fmla="*/ 187 w 187"/>
                <a:gd name="T177" fmla="*/ 487 h 4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7" h="487">
                  <a:moveTo>
                    <a:pt x="0" y="0"/>
                  </a:moveTo>
                  <a:lnTo>
                    <a:pt x="0" y="0"/>
                  </a:lnTo>
                  <a:lnTo>
                    <a:pt x="13" y="11"/>
                  </a:lnTo>
                  <a:lnTo>
                    <a:pt x="41" y="37"/>
                  </a:lnTo>
                  <a:lnTo>
                    <a:pt x="73" y="64"/>
                  </a:lnTo>
                  <a:lnTo>
                    <a:pt x="85" y="74"/>
                  </a:lnTo>
                  <a:lnTo>
                    <a:pt x="91" y="76"/>
                  </a:lnTo>
                  <a:lnTo>
                    <a:pt x="95" y="78"/>
                  </a:lnTo>
                  <a:lnTo>
                    <a:pt x="101" y="79"/>
                  </a:lnTo>
                  <a:lnTo>
                    <a:pt x="108" y="78"/>
                  </a:lnTo>
                  <a:lnTo>
                    <a:pt x="114" y="76"/>
                  </a:lnTo>
                  <a:lnTo>
                    <a:pt x="120" y="74"/>
                  </a:lnTo>
                  <a:lnTo>
                    <a:pt x="130" y="67"/>
                  </a:lnTo>
                  <a:lnTo>
                    <a:pt x="134" y="65"/>
                  </a:lnTo>
                  <a:lnTo>
                    <a:pt x="130" y="69"/>
                  </a:lnTo>
                  <a:lnTo>
                    <a:pt x="127" y="74"/>
                  </a:lnTo>
                  <a:lnTo>
                    <a:pt x="122" y="79"/>
                  </a:lnTo>
                  <a:lnTo>
                    <a:pt x="119" y="84"/>
                  </a:lnTo>
                  <a:lnTo>
                    <a:pt x="118" y="90"/>
                  </a:lnTo>
                  <a:lnTo>
                    <a:pt x="118" y="94"/>
                  </a:lnTo>
                  <a:lnTo>
                    <a:pt x="118" y="97"/>
                  </a:lnTo>
                  <a:lnTo>
                    <a:pt x="120" y="99"/>
                  </a:lnTo>
                  <a:lnTo>
                    <a:pt x="122" y="102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38" y="123"/>
                  </a:lnTo>
                  <a:lnTo>
                    <a:pt x="142" y="132"/>
                  </a:lnTo>
                  <a:lnTo>
                    <a:pt x="143" y="135"/>
                  </a:lnTo>
                  <a:lnTo>
                    <a:pt x="144" y="157"/>
                  </a:lnTo>
                  <a:lnTo>
                    <a:pt x="147" y="178"/>
                  </a:lnTo>
                  <a:lnTo>
                    <a:pt x="150" y="199"/>
                  </a:lnTo>
                  <a:lnTo>
                    <a:pt x="154" y="219"/>
                  </a:lnTo>
                  <a:lnTo>
                    <a:pt x="156" y="229"/>
                  </a:lnTo>
                  <a:lnTo>
                    <a:pt x="159" y="237"/>
                  </a:lnTo>
                  <a:lnTo>
                    <a:pt x="163" y="244"/>
                  </a:lnTo>
                  <a:lnTo>
                    <a:pt x="169" y="250"/>
                  </a:lnTo>
                  <a:lnTo>
                    <a:pt x="173" y="252"/>
                  </a:lnTo>
                  <a:lnTo>
                    <a:pt x="176" y="254"/>
                  </a:lnTo>
                  <a:lnTo>
                    <a:pt x="180" y="255"/>
                  </a:lnTo>
                  <a:lnTo>
                    <a:pt x="186" y="256"/>
                  </a:lnTo>
                  <a:lnTo>
                    <a:pt x="187" y="256"/>
                  </a:lnTo>
                  <a:lnTo>
                    <a:pt x="185" y="257"/>
                  </a:lnTo>
                  <a:lnTo>
                    <a:pt x="174" y="259"/>
                  </a:lnTo>
                  <a:lnTo>
                    <a:pt x="168" y="261"/>
                  </a:lnTo>
                  <a:lnTo>
                    <a:pt x="162" y="263"/>
                  </a:lnTo>
                  <a:lnTo>
                    <a:pt x="158" y="266"/>
                  </a:lnTo>
                  <a:lnTo>
                    <a:pt x="157" y="268"/>
                  </a:lnTo>
                  <a:lnTo>
                    <a:pt x="156" y="270"/>
                  </a:lnTo>
                  <a:lnTo>
                    <a:pt x="157" y="276"/>
                  </a:lnTo>
                  <a:lnTo>
                    <a:pt x="158" y="281"/>
                  </a:lnTo>
                  <a:lnTo>
                    <a:pt x="158" y="288"/>
                  </a:lnTo>
                  <a:lnTo>
                    <a:pt x="157" y="291"/>
                  </a:lnTo>
                  <a:lnTo>
                    <a:pt x="155" y="296"/>
                  </a:lnTo>
                  <a:lnTo>
                    <a:pt x="150" y="310"/>
                  </a:lnTo>
                  <a:lnTo>
                    <a:pt x="147" y="318"/>
                  </a:lnTo>
                  <a:lnTo>
                    <a:pt x="143" y="328"/>
                  </a:lnTo>
                  <a:lnTo>
                    <a:pt x="141" y="339"/>
                  </a:lnTo>
                  <a:lnTo>
                    <a:pt x="140" y="352"/>
                  </a:lnTo>
                  <a:lnTo>
                    <a:pt x="140" y="367"/>
                  </a:lnTo>
                  <a:lnTo>
                    <a:pt x="141" y="382"/>
                  </a:lnTo>
                  <a:lnTo>
                    <a:pt x="144" y="411"/>
                  </a:lnTo>
                  <a:lnTo>
                    <a:pt x="149" y="432"/>
                  </a:lnTo>
                  <a:lnTo>
                    <a:pt x="153" y="450"/>
                  </a:lnTo>
                  <a:lnTo>
                    <a:pt x="159" y="466"/>
                  </a:lnTo>
                  <a:lnTo>
                    <a:pt x="168" y="487"/>
                  </a:lnTo>
                  <a:lnTo>
                    <a:pt x="163" y="480"/>
                  </a:lnTo>
                  <a:lnTo>
                    <a:pt x="154" y="460"/>
                  </a:lnTo>
                  <a:lnTo>
                    <a:pt x="149" y="447"/>
                  </a:lnTo>
                  <a:lnTo>
                    <a:pt x="143" y="433"/>
                  </a:lnTo>
                  <a:lnTo>
                    <a:pt x="139" y="417"/>
                  </a:lnTo>
                  <a:lnTo>
                    <a:pt x="137" y="403"/>
                  </a:lnTo>
                  <a:lnTo>
                    <a:pt x="136" y="388"/>
                  </a:lnTo>
                  <a:lnTo>
                    <a:pt x="136" y="374"/>
                  </a:lnTo>
                  <a:lnTo>
                    <a:pt x="138" y="345"/>
                  </a:lnTo>
                  <a:lnTo>
                    <a:pt x="141" y="317"/>
                  </a:lnTo>
                  <a:lnTo>
                    <a:pt x="143" y="289"/>
                  </a:lnTo>
                  <a:lnTo>
                    <a:pt x="146" y="268"/>
                  </a:lnTo>
                  <a:lnTo>
                    <a:pt x="148" y="257"/>
                  </a:lnTo>
                  <a:lnTo>
                    <a:pt x="150" y="250"/>
                  </a:lnTo>
                  <a:lnTo>
                    <a:pt x="150" y="243"/>
                  </a:lnTo>
                  <a:lnTo>
                    <a:pt x="144" y="205"/>
                  </a:lnTo>
                  <a:lnTo>
                    <a:pt x="141" y="180"/>
                  </a:lnTo>
                  <a:lnTo>
                    <a:pt x="137" y="158"/>
                  </a:lnTo>
                  <a:lnTo>
                    <a:pt x="134" y="149"/>
                  </a:lnTo>
                  <a:lnTo>
                    <a:pt x="130" y="140"/>
                  </a:lnTo>
                  <a:lnTo>
                    <a:pt x="125" y="132"/>
                  </a:lnTo>
                  <a:lnTo>
                    <a:pt x="120" y="124"/>
                  </a:lnTo>
                  <a:lnTo>
                    <a:pt x="111" y="110"/>
                  </a:lnTo>
                  <a:lnTo>
                    <a:pt x="104" y="102"/>
                  </a:lnTo>
                  <a:lnTo>
                    <a:pt x="102" y="99"/>
                  </a:lnTo>
                  <a:lnTo>
                    <a:pt x="100" y="97"/>
                  </a:lnTo>
                  <a:lnTo>
                    <a:pt x="95" y="93"/>
                  </a:lnTo>
                  <a:lnTo>
                    <a:pt x="85" y="87"/>
                  </a:lnTo>
                  <a:lnTo>
                    <a:pt x="72" y="78"/>
                  </a:lnTo>
                  <a:lnTo>
                    <a:pt x="63" y="69"/>
                  </a:lnTo>
                  <a:lnTo>
                    <a:pt x="52" y="59"/>
                  </a:lnTo>
                  <a:lnTo>
                    <a:pt x="2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3971" y="2810"/>
              <a:ext cx="184" cy="742"/>
            </a:xfrm>
            <a:custGeom>
              <a:avLst/>
              <a:gdLst>
                <a:gd name="T0" fmla="*/ 0 w 132"/>
                <a:gd name="T1" fmla="*/ 0 h 446"/>
                <a:gd name="T2" fmla="*/ 2147483647 w 132"/>
                <a:gd name="T3" fmla="*/ 2147483647 h 446"/>
                <a:gd name="T4" fmla="*/ 2147483647 w 132"/>
                <a:gd name="T5" fmla="*/ 2147483647 h 446"/>
                <a:gd name="T6" fmla="*/ 2147483647 w 132"/>
                <a:gd name="T7" fmla="*/ 2147483647 h 446"/>
                <a:gd name="T8" fmla="*/ 2147483647 w 132"/>
                <a:gd name="T9" fmla="*/ 2147483647 h 446"/>
                <a:gd name="T10" fmla="*/ 2147483647 w 132"/>
                <a:gd name="T11" fmla="*/ 2147483647 h 446"/>
                <a:gd name="T12" fmla="*/ 2147483647 w 132"/>
                <a:gd name="T13" fmla="*/ 2147483647 h 446"/>
                <a:gd name="T14" fmla="*/ 2147483647 w 132"/>
                <a:gd name="T15" fmla="*/ 2147483647 h 446"/>
                <a:gd name="T16" fmla="*/ 2147483647 w 132"/>
                <a:gd name="T17" fmla="*/ 2147483647 h 446"/>
                <a:gd name="T18" fmla="*/ 2147483647 w 132"/>
                <a:gd name="T19" fmla="*/ 2147483647 h 446"/>
                <a:gd name="T20" fmla="*/ 2147483647 w 132"/>
                <a:gd name="T21" fmla="*/ 2147483647 h 446"/>
                <a:gd name="T22" fmla="*/ 2147483647 w 132"/>
                <a:gd name="T23" fmla="*/ 2147483647 h 446"/>
                <a:gd name="T24" fmla="*/ 2147483647 w 132"/>
                <a:gd name="T25" fmla="*/ 2147483647 h 446"/>
                <a:gd name="T26" fmla="*/ 2147483647 w 132"/>
                <a:gd name="T27" fmla="*/ 2147483647 h 446"/>
                <a:gd name="T28" fmla="*/ 2147483647 w 132"/>
                <a:gd name="T29" fmla="*/ 2147483647 h 446"/>
                <a:gd name="T30" fmla="*/ 2147483647 w 132"/>
                <a:gd name="T31" fmla="*/ 2147483647 h 446"/>
                <a:gd name="T32" fmla="*/ 2147483647 w 132"/>
                <a:gd name="T33" fmla="*/ 2147483647 h 446"/>
                <a:gd name="T34" fmla="*/ 2147483647 w 132"/>
                <a:gd name="T35" fmla="*/ 2147483647 h 446"/>
                <a:gd name="T36" fmla="*/ 2147483647 w 132"/>
                <a:gd name="T37" fmla="*/ 2147483647 h 446"/>
                <a:gd name="T38" fmla="*/ 2147483647 w 132"/>
                <a:gd name="T39" fmla="*/ 2147483647 h 446"/>
                <a:gd name="T40" fmla="*/ 2147483647 w 132"/>
                <a:gd name="T41" fmla="*/ 2147483647 h 446"/>
                <a:gd name="T42" fmla="*/ 2147483647 w 132"/>
                <a:gd name="T43" fmla="*/ 2147483647 h 446"/>
                <a:gd name="T44" fmla="*/ 2147483647 w 132"/>
                <a:gd name="T45" fmla="*/ 2147483647 h 446"/>
                <a:gd name="T46" fmla="*/ 2147483647 w 132"/>
                <a:gd name="T47" fmla="*/ 2147483647 h 446"/>
                <a:gd name="T48" fmla="*/ 2147483647 w 132"/>
                <a:gd name="T49" fmla="*/ 2147483647 h 446"/>
                <a:gd name="T50" fmla="*/ 2147483647 w 132"/>
                <a:gd name="T51" fmla="*/ 2147483647 h 446"/>
                <a:gd name="T52" fmla="*/ 2147483647 w 132"/>
                <a:gd name="T53" fmla="*/ 2147483647 h 446"/>
                <a:gd name="T54" fmla="*/ 2147483647 w 132"/>
                <a:gd name="T55" fmla="*/ 2147483647 h 446"/>
                <a:gd name="T56" fmla="*/ 2147483647 w 132"/>
                <a:gd name="T57" fmla="*/ 2147483647 h 446"/>
                <a:gd name="T58" fmla="*/ 2147483647 w 132"/>
                <a:gd name="T59" fmla="*/ 2147483647 h 446"/>
                <a:gd name="T60" fmla="*/ 2147483647 w 132"/>
                <a:gd name="T61" fmla="*/ 2147483647 h 446"/>
                <a:gd name="T62" fmla="*/ 2147483647 w 132"/>
                <a:gd name="T63" fmla="*/ 2147483647 h 446"/>
                <a:gd name="T64" fmla="*/ 2147483647 w 132"/>
                <a:gd name="T65" fmla="*/ 2147483647 h 446"/>
                <a:gd name="T66" fmla="*/ 2147483647 w 132"/>
                <a:gd name="T67" fmla="*/ 2147483647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446"/>
                <a:gd name="T104" fmla="*/ 132 w 132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446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6"/>
                  </a:lnTo>
                  <a:lnTo>
                    <a:pt x="10" y="12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23" y="43"/>
                  </a:lnTo>
                  <a:lnTo>
                    <a:pt x="26" y="54"/>
                  </a:lnTo>
                  <a:lnTo>
                    <a:pt x="29" y="68"/>
                  </a:lnTo>
                  <a:lnTo>
                    <a:pt x="32" y="84"/>
                  </a:lnTo>
                  <a:lnTo>
                    <a:pt x="34" y="102"/>
                  </a:lnTo>
                  <a:lnTo>
                    <a:pt x="35" y="122"/>
                  </a:lnTo>
                  <a:lnTo>
                    <a:pt x="35" y="145"/>
                  </a:lnTo>
                  <a:lnTo>
                    <a:pt x="36" y="158"/>
                  </a:lnTo>
                  <a:lnTo>
                    <a:pt x="40" y="173"/>
                  </a:lnTo>
                  <a:lnTo>
                    <a:pt x="46" y="192"/>
                  </a:lnTo>
                  <a:lnTo>
                    <a:pt x="54" y="215"/>
                  </a:lnTo>
                  <a:lnTo>
                    <a:pt x="73" y="261"/>
                  </a:lnTo>
                  <a:lnTo>
                    <a:pt x="94" y="307"/>
                  </a:lnTo>
                  <a:lnTo>
                    <a:pt x="103" y="330"/>
                  </a:lnTo>
                  <a:lnTo>
                    <a:pt x="110" y="351"/>
                  </a:lnTo>
                  <a:lnTo>
                    <a:pt x="115" y="372"/>
                  </a:lnTo>
                  <a:lnTo>
                    <a:pt x="118" y="391"/>
                  </a:lnTo>
                  <a:lnTo>
                    <a:pt x="120" y="408"/>
                  </a:lnTo>
                  <a:lnTo>
                    <a:pt x="121" y="422"/>
                  </a:lnTo>
                  <a:lnTo>
                    <a:pt x="120" y="434"/>
                  </a:lnTo>
                  <a:lnTo>
                    <a:pt x="119" y="442"/>
                  </a:lnTo>
                  <a:lnTo>
                    <a:pt x="119" y="445"/>
                  </a:lnTo>
                  <a:lnTo>
                    <a:pt x="119" y="446"/>
                  </a:lnTo>
                  <a:lnTo>
                    <a:pt x="120" y="446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9" y="427"/>
                  </a:lnTo>
                  <a:lnTo>
                    <a:pt x="131" y="411"/>
                  </a:lnTo>
                  <a:lnTo>
                    <a:pt x="132" y="401"/>
                  </a:lnTo>
                  <a:lnTo>
                    <a:pt x="132" y="392"/>
                  </a:lnTo>
                  <a:lnTo>
                    <a:pt x="131" y="380"/>
                  </a:lnTo>
                  <a:lnTo>
                    <a:pt x="129" y="369"/>
                  </a:lnTo>
                  <a:lnTo>
                    <a:pt x="125" y="356"/>
                  </a:lnTo>
                  <a:lnTo>
                    <a:pt x="121" y="343"/>
                  </a:lnTo>
                  <a:lnTo>
                    <a:pt x="111" y="318"/>
                  </a:lnTo>
                  <a:lnTo>
                    <a:pt x="100" y="294"/>
                  </a:lnTo>
                  <a:lnTo>
                    <a:pt x="81" y="253"/>
                  </a:lnTo>
                  <a:lnTo>
                    <a:pt x="74" y="233"/>
                  </a:lnTo>
                  <a:lnTo>
                    <a:pt x="66" y="214"/>
                  </a:lnTo>
                  <a:lnTo>
                    <a:pt x="61" y="196"/>
                  </a:lnTo>
                  <a:lnTo>
                    <a:pt x="57" y="177"/>
                  </a:lnTo>
                  <a:lnTo>
                    <a:pt x="54" y="158"/>
                  </a:lnTo>
                  <a:lnTo>
                    <a:pt x="51" y="140"/>
                  </a:lnTo>
                  <a:lnTo>
                    <a:pt x="43" y="105"/>
                  </a:lnTo>
                  <a:lnTo>
                    <a:pt x="40" y="88"/>
                  </a:lnTo>
                  <a:lnTo>
                    <a:pt x="39" y="73"/>
                  </a:lnTo>
                  <a:lnTo>
                    <a:pt x="39" y="60"/>
                  </a:lnTo>
                  <a:lnTo>
                    <a:pt x="41" y="48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55" y="26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7"/>
            <p:cNvSpPr>
              <a:spLocks noChangeArrowheads="1"/>
            </p:cNvSpPr>
            <p:nvPr/>
          </p:nvSpPr>
          <p:spPr bwMode="auto">
            <a:xfrm>
              <a:off x="4194" y="2856"/>
              <a:ext cx="134" cy="717"/>
            </a:xfrm>
            <a:custGeom>
              <a:avLst/>
              <a:gdLst>
                <a:gd name="T0" fmla="*/ 2147483647 w 95"/>
                <a:gd name="T1" fmla="*/ 2147483647 h 428"/>
                <a:gd name="T2" fmla="*/ 0 w 95"/>
                <a:gd name="T3" fmla="*/ 0 h 428"/>
                <a:gd name="T4" fmla="*/ 2147483647 w 95"/>
                <a:gd name="T5" fmla="*/ 2147483647 h 428"/>
                <a:gd name="T6" fmla="*/ 2147483647 w 95"/>
                <a:gd name="T7" fmla="*/ 2147483647 h 428"/>
                <a:gd name="T8" fmla="*/ 2147483647 w 95"/>
                <a:gd name="T9" fmla="*/ 2147483647 h 428"/>
                <a:gd name="T10" fmla="*/ 2147483647 w 95"/>
                <a:gd name="T11" fmla="*/ 2147483647 h 428"/>
                <a:gd name="T12" fmla="*/ 2147483647 w 95"/>
                <a:gd name="T13" fmla="*/ 2147483647 h 428"/>
                <a:gd name="T14" fmla="*/ 2147483647 w 95"/>
                <a:gd name="T15" fmla="*/ 2147483647 h 428"/>
                <a:gd name="T16" fmla="*/ 2147483647 w 95"/>
                <a:gd name="T17" fmla="*/ 2147483647 h 428"/>
                <a:gd name="T18" fmla="*/ 2147483647 w 95"/>
                <a:gd name="T19" fmla="*/ 2147483647 h 428"/>
                <a:gd name="T20" fmla="*/ 2147483647 w 95"/>
                <a:gd name="T21" fmla="*/ 2147483647 h 428"/>
                <a:gd name="T22" fmla="*/ 2147483647 w 95"/>
                <a:gd name="T23" fmla="*/ 2147483647 h 428"/>
                <a:gd name="T24" fmla="*/ 2147483647 w 95"/>
                <a:gd name="T25" fmla="*/ 2147483647 h 428"/>
                <a:gd name="T26" fmla="*/ 2147483647 w 95"/>
                <a:gd name="T27" fmla="*/ 2147483647 h 428"/>
                <a:gd name="T28" fmla="*/ 2147483647 w 95"/>
                <a:gd name="T29" fmla="*/ 2147483647 h 428"/>
                <a:gd name="T30" fmla="*/ 2147483647 w 95"/>
                <a:gd name="T31" fmla="*/ 2147483647 h 428"/>
                <a:gd name="T32" fmla="*/ 2147483647 w 95"/>
                <a:gd name="T33" fmla="*/ 2147483647 h 428"/>
                <a:gd name="T34" fmla="*/ 2147483647 w 95"/>
                <a:gd name="T35" fmla="*/ 2147483647 h 428"/>
                <a:gd name="T36" fmla="*/ 2147483647 w 95"/>
                <a:gd name="T37" fmla="*/ 2147483647 h 428"/>
                <a:gd name="T38" fmla="*/ 2147483647 w 95"/>
                <a:gd name="T39" fmla="*/ 2147483647 h 428"/>
                <a:gd name="T40" fmla="*/ 2147483647 w 95"/>
                <a:gd name="T41" fmla="*/ 2147483647 h 428"/>
                <a:gd name="T42" fmla="*/ 2147483647 w 95"/>
                <a:gd name="T43" fmla="*/ 2147483647 h 428"/>
                <a:gd name="T44" fmla="*/ 2147483647 w 95"/>
                <a:gd name="T45" fmla="*/ 2147483647 h 428"/>
                <a:gd name="T46" fmla="*/ 2147483647 w 95"/>
                <a:gd name="T47" fmla="*/ 2147483647 h 428"/>
                <a:gd name="T48" fmla="*/ 2147483647 w 95"/>
                <a:gd name="T49" fmla="*/ 2147483647 h 428"/>
                <a:gd name="T50" fmla="*/ 2147483647 w 95"/>
                <a:gd name="T51" fmla="*/ 2147483647 h 428"/>
                <a:gd name="T52" fmla="*/ 2147483647 w 95"/>
                <a:gd name="T53" fmla="*/ 2147483647 h 428"/>
                <a:gd name="T54" fmla="*/ 2147483647 w 95"/>
                <a:gd name="T55" fmla="*/ 2147483647 h 428"/>
                <a:gd name="T56" fmla="*/ 2147483647 w 95"/>
                <a:gd name="T57" fmla="*/ 2147483647 h 428"/>
                <a:gd name="T58" fmla="*/ 2147483647 w 95"/>
                <a:gd name="T59" fmla="*/ 2147483647 h 428"/>
                <a:gd name="T60" fmla="*/ 2147483647 w 95"/>
                <a:gd name="T61" fmla="*/ 2147483647 h 428"/>
                <a:gd name="T62" fmla="*/ 2147483647 w 95"/>
                <a:gd name="T63" fmla="*/ 2147483647 h 428"/>
                <a:gd name="T64" fmla="*/ 2147483647 w 95"/>
                <a:gd name="T65" fmla="*/ 2147483647 h 428"/>
                <a:gd name="T66" fmla="*/ 2147483647 w 95"/>
                <a:gd name="T67" fmla="*/ 2147483647 h 4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428"/>
                <a:gd name="T104" fmla="*/ 95 w 95"/>
                <a:gd name="T105" fmla="*/ 428 h 4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428">
                  <a:moveTo>
                    <a:pt x="3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8"/>
                  </a:lnTo>
                  <a:lnTo>
                    <a:pt x="12" y="17"/>
                  </a:lnTo>
                  <a:lnTo>
                    <a:pt x="14" y="20"/>
                  </a:lnTo>
                  <a:lnTo>
                    <a:pt x="15" y="23"/>
                  </a:lnTo>
                  <a:lnTo>
                    <a:pt x="16" y="27"/>
                  </a:lnTo>
                  <a:lnTo>
                    <a:pt x="18" y="34"/>
                  </a:lnTo>
                  <a:lnTo>
                    <a:pt x="25" y="53"/>
                  </a:lnTo>
                  <a:lnTo>
                    <a:pt x="29" y="64"/>
                  </a:lnTo>
                  <a:lnTo>
                    <a:pt x="32" y="77"/>
                  </a:lnTo>
                  <a:lnTo>
                    <a:pt x="35" y="90"/>
                  </a:lnTo>
                  <a:lnTo>
                    <a:pt x="36" y="104"/>
                  </a:lnTo>
                  <a:lnTo>
                    <a:pt x="39" y="135"/>
                  </a:lnTo>
                  <a:lnTo>
                    <a:pt x="45" y="168"/>
                  </a:lnTo>
                  <a:lnTo>
                    <a:pt x="50" y="198"/>
                  </a:lnTo>
                  <a:lnTo>
                    <a:pt x="55" y="224"/>
                  </a:lnTo>
                  <a:lnTo>
                    <a:pt x="58" y="239"/>
                  </a:lnTo>
                  <a:lnTo>
                    <a:pt x="61" y="259"/>
                  </a:lnTo>
                  <a:lnTo>
                    <a:pt x="66" y="282"/>
                  </a:lnTo>
                  <a:lnTo>
                    <a:pt x="70" y="305"/>
                  </a:lnTo>
                  <a:lnTo>
                    <a:pt x="75" y="329"/>
                  </a:lnTo>
                  <a:lnTo>
                    <a:pt x="83" y="350"/>
                  </a:lnTo>
                  <a:lnTo>
                    <a:pt x="88" y="365"/>
                  </a:lnTo>
                  <a:lnTo>
                    <a:pt x="91" y="379"/>
                  </a:lnTo>
                  <a:lnTo>
                    <a:pt x="93" y="391"/>
                  </a:lnTo>
                  <a:lnTo>
                    <a:pt x="94" y="404"/>
                  </a:lnTo>
                  <a:lnTo>
                    <a:pt x="95" y="422"/>
                  </a:lnTo>
                  <a:lnTo>
                    <a:pt x="95" y="428"/>
                  </a:lnTo>
                  <a:lnTo>
                    <a:pt x="95" y="414"/>
                  </a:lnTo>
                  <a:lnTo>
                    <a:pt x="93" y="380"/>
                  </a:lnTo>
                  <a:lnTo>
                    <a:pt x="88" y="334"/>
                  </a:lnTo>
                  <a:lnTo>
                    <a:pt x="85" y="311"/>
                  </a:lnTo>
                  <a:lnTo>
                    <a:pt x="80" y="289"/>
                  </a:lnTo>
                  <a:lnTo>
                    <a:pt x="65" y="220"/>
                  </a:lnTo>
                  <a:lnTo>
                    <a:pt x="59" y="192"/>
                  </a:lnTo>
                  <a:lnTo>
                    <a:pt x="55" y="160"/>
                  </a:lnTo>
                  <a:lnTo>
                    <a:pt x="51" y="125"/>
                  </a:lnTo>
                  <a:lnTo>
                    <a:pt x="47" y="93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1" y="40"/>
                  </a:lnTo>
                  <a:lnTo>
                    <a:pt x="45" y="32"/>
                  </a:lnTo>
                  <a:lnTo>
                    <a:pt x="50" y="24"/>
                  </a:lnTo>
                  <a:lnTo>
                    <a:pt x="56" y="17"/>
                  </a:lnTo>
                  <a:lnTo>
                    <a:pt x="68" y="5"/>
                  </a:lnTo>
                  <a:lnTo>
                    <a:pt x="73" y="1"/>
                  </a:lnTo>
                  <a:lnTo>
                    <a:pt x="67" y="3"/>
                  </a:lnTo>
                  <a:lnTo>
                    <a:pt x="60" y="5"/>
                  </a:lnTo>
                  <a:lnTo>
                    <a:pt x="51" y="6"/>
                  </a:lnTo>
                  <a:lnTo>
                    <a:pt x="40" y="7"/>
                  </a:lnTo>
                  <a:lnTo>
                    <a:pt x="29" y="7"/>
                  </a:lnTo>
                  <a:lnTo>
                    <a:pt x="16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18"/>
            <p:cNvSpPr>
              <a:spLocks noChangeArrowheads="1"/>
            </p:cNvSpPr>
            <p:nvPr/>
          </p:nvSpPr>
          <p:spPr bwMode="auto">
            <a:xfrm>
              <a:off x="4397" y="2715"/>
              <a:ext cx="92" cy="677"/>
            </a:xfrm>
            <a:custGeom>
              <a:avLst/>
              <a:gdLst>
                <a:gd name="T0" fmla="*/ 2147483647 w 66"/>
                <a:gd name="T1" fmla="*/ 0 h 405"/>
                <a:gd name="T2" fmla="*/ 2147483647 w 66"/>
                <a:gd name="T3" fmla="*/ 2147483647 h 405"/>
                <a:gd name="T4" fmla="*/ 2147483647 w 66"/>
                <a:gd name="T5" fmla="*/ 2147483647 h 405"/>
                <a:gd name="T6" fmla="*/ 2147483647 w 66"/>
                <a:gd name="T7" fmla="*/ 2147483647 h 405"/>
                <a:gd name="T8" fmla="*/ 2147483647 w 66"/>
                <a:gd name="T9" fmla="*/ 2147483647 h 405"/>
                <a:gd name="T10" fmla="*/ 2147483647 w 66"/>
                <a:gd name="T11" fmla="*/ 2147483647 h 405"/>
                <a:gd name="T12" fmla="*/ 2147483647 w 66"/>
                <a:gd name="T13" fmla="*/ 2147483647 h 405"/>
                <a:gd name="T14" fmla="*/ 2147483647 w 66"/>
                <a:gd name="T15" fmla="*/ 2147483647 h 405"/>
                <a:gd name="T16" fmla="*/ 2147483647 w 66"/>
                <a:gd name="T17" fmla="*/ 2147483647 h 405"/>
                <a:gd name="T18" fmla="*/ 2147483647 w 66"/>
                <a:gd name="T19" fmla="*/ 2147483647 h 405"/>
                <a:gd name="T20" fmla="*/ 2147483647 w 66"/>
                <a:gd name="T21" fmla="*/ 2147483647 h 405"/>
                <a:gd name="T22" fmla="*/ 2147483647 w 66"/>
                <a:gd name="T23" fmla="*/ 2147483647 h 405"/>
                <a:gd name="T24" fmla="*/ 2147483647 w 66"/>
                <a:gd name="T25" fmla="*/ 2147483647 h 405"/>
                <a:gd name="T26" fmla="*/ 2147483647 w 66"/>
                <a:gd name="T27" fmla="*/ 2147483647 h 405"/>
                <a:gd name="T28" fmla="*/ 2147483647 w 66"/>
                <a:gd name="T29" fmla="*/ 2147483647 h 405"/>
                <a:gd name="T30" fmla="*/ 2147483647 w 66"/>
                <a:gd name="T31" fmla="*/ 2147483647 h 405"/>
                <a:gd name="T32" fmla="*/ 2147483647 w 66"/>
                <a:gd name="T33" fmla="*/ 2147483647 h 405"/>
                <a:gd name="T34" fmla="*/ 2147483647 w 66"/>
                <a:gd name="T35" fmla="*/ 2147483647 h 405"/>
                <a:gd name="T36" fmla="*/ 2147483647 w 66"/>
                <a:gd name="T37" fmla="*/ 2147483647 h 405"/>
                <a:gd name="T38" fmla="*/ 2147483647 w 66"/>
                <a:gd name="T39" fmla="*/ 2147483647 h 405"/>
                <a:gd name="T40" fmla="*/ 2147483647 w 66"/>
                <a:gd name="T41" fmla="*/ 2147483647 h 405"/>
                <a:gd name="T42" fmla="*/ 2147483647 w 66"/>
                <a:gd name="T43" fmla="*/ 2147483647 h 405"/>
                <a:gd name="T44" fmla="*/ 2147483647 w 66"/>
                <a:gd name="T45" fmla="*/ 2147483647 h 405"/>
                <a:gd name="T46" fmla="*/ 2147483647 w 66"/>
                <a:gd name="T47" fmla="*/ 2147483647 h 405"/>
                <a:gd name="T48" fmla="*/ 2147483647 w 66"/>
                <a:gd name="T49" fmla="*/ 2147483647 h 405"/>
                <a:gd name="T50" fmla="*/ 2147483647 w 66"/>
                <a:gd name="T51" fmla="*/ 2147483647 h 405"/>
                <a:gd name="T52" fmla="*/ 2147483647 w 66"/>
                <a:gd name="T53" fmla="*/ 2147483647 h 405"/>
                <a:gd name="T54" fmla="*/ 2147483647 w 66"/>
                <a:gd name="T55" fmla="*/ 2147483647 h 405"/>
                <a:gd name="T56" fmla="*/ 2147483647 w 66"/>
                <a:gd name="T57" fmla="*/ 2147483647 h 405"/>
                <a:gd name="T58" fmla="*/ 2147483647 w 66"/>
                <a:gd name="T59" fmla="*/ 2147483647 h 405"/>
                <a:gd name="T60" fmla="*/ 2147483647 w 66"/>
                <a:gd name="T61" fmla="*/ 2147483647 h 405"/>
                <a:gd name="T62" fmla="*/ 2147483647 w 66"/>
                <a:gd name="T63" fmla="*/ 2147483647 h 405"/>
                <a:gd name="T64" fmla="*/ 2147483647 w 66"/>
                <a:gd name="T65" fmla="*/ 2147483647 h 405"/>
                <a:gd name="T66" fmla="*/ 2147483647 w 66"/>
                <a:gd name="T67" fmla="*/ 2147483647 h 405"/>
                <a:gd name="T68" fmla="*/ 2147483647 w 66"/>
                <a:gd name="T69" fmla="*/ 2147483647 h 405"/>
                <a:gd name="T70" fmla="*/ 2147483647 w 66"/>
                <a:gd name="T71" fmla="*/ 2147483647 h 405"/>
                <a:gd name="T72" fmla="*/ 2147483647 w 66"/>
                <a:gd name="T73" fmla="*/ 0 h 4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"/>
                <a:gd name="T112" fmla="*/ 0 h 405"/>
                <a:gd name="T113" fmla="*/ 66 w 66"/>
                <a:gd name="T114" fmla="*/ 405 h 4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" h="405">
                  <a:moveTo>
                    <a:pt x="47" y="0"/>
                  </a:moveTo>
                  <a:lnTo>
                    <a:pt x="47" y="0"/>
                  </a:lnTo>
                  <a:lnTo>
                    <a:pt x="46" y="3"/>
                  </a:lnTo>
                  <a:lnTo>
                    <a:pt x="44" y="10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1" y="29"/>
                  </a:lnTo>
                  <a:lnTo>
                    <a:pt x="24" y="35"/>
                  </a:lnTo>
                  <a:lnTo>
                    <a:pt x="17" y="42"/>
                  </a:lnTo>
                  <a:lnTo>
                    <a:pt x="4" y="50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7" y="61"/>
                  </a:lnTo>
                  <a:lnTo>
                    <a:pt x="20" y="71"/>
                  </a:lnTo>
                  <a:lnTo>
                    <a:pt x="22" y="86"/>
                  </a:lnTo>
                  <a:lnTo>
                    <a:pt x="25" y="104"/>
                  </a:lnTo>
                  <a:lnTo>
                    <a:pt x="26" y="124"/>
                  </a:lnTo>
                  <a:lnTo>
                    <a:pt x="27" y="145"/>
                  </a:lnTo>
                  <a:lnTo>
                    <a:pt x="28" y="168"/>
                  </a:lnTo>
                  <a:lnTo>
                    <a:pt x="27" y="190"/>
                  </a:lnTo>
                  <a:lnTo>
                    <a:pt x="26" y="211"/>
                  </a:lnTo>
                  <a:lnTo>
                    <a:pt x="23" y="247"/>
                  </a:lnTo>
                  <a:lnTo>
                    <a:pt x="23" y="264"/>
                  </a:lnTo>
                  <a:lnTo>
                    <a:pt x="23" y="281"/>
                  </a:lnTo>
                  <a:lnTo>
                    <a:pt x="24" y="297"/>
                  </a:lnTo>
                  <a:lnTo>
                    <a:pt x="28" y="314"/>
                  </a:lnTo>
                  <a:lnTo>
                    <a:pt x="33" y="332"/>
                  </a:lnTo>
                  <a:lnTo>
                    <a:pt x="40" y="349"/>
                  </a:lnTo>
                  <a:lnTo>
                    <a:pt x="49" y="370"/>
                  </a:lnTo>
                  <a:lnTo>
                    <a:pt x="58" y="388"/>
                  </a:lnTo>
                  <a:lnTo>
                    <a:pt x="66" y="405"/>
                  </a:lnTo>
                  <a:lnTo>
                    <a:pt x="62" y="395"/>
                  </a:lnTo>
                  <a:lnTo>
                    <a:pt x="53" y="372"/>
                  </a:lnTo>
                  <a:lnTo>
                    <a:pt x="49" y="356"/>
                  </a:lnTo>
                  <a:lnTo>
                    <a:pt x="44" y="339"/>
                  </a:lnTo>
                  <a:lnTo>
                    <a:pt x="40" y="322"/>
                  </a:lnTo>
                  <a:lnTo>
                    <a:pt x="38" y="305"/>
                  </a:lnTo>
                  <a:lnTo>
                    <a:pt x="37" y="286"/>
                  </a:lnTo>
                  <a:lnTo>
                    <a:pt x="36" y="265"/>
                  </a:lnTo>
                  <a:lnTo>
                    <a:pt x="37" y="217"/>
                  </a:lnTo>
                  <a:lnTo>
                    <a:pt x="38" y="168"/>
                  </a:lnTo>
                  <a:lnTo>
                    <a:pt x="38" y="147"/>
                  </a:lnTo>
                  <a:lnTo>
                    <a:pt x="38" y="130"/>
                  </a:lnTo>
                  <a:lnTo>
                    <a:pt x="36" y="116"/>
                  </a:lnTo>
                  <a:lnTo>
                    <a:pt x="33" y="103"/>
                  </a:lnTo>
                  <a:lnTo>
                    <a:pt x="26" y="82"/>
                  </a:lnTo>
                  <a:lnTo>
                    <a:pt x="24" y="73"/>
                  </a:lnTo>
                  <a:lnTo>
                    <a:pt x="22" y="65"/>
                  </a:lnTo>
                  <a:lnTo>
                    <a:pt x="22" y="59"/>
                  </a:lnTo>
                  <a:lnTo>
                    <a:pt x="23" y="55"/>
                  </a:lnTo>
                  <a:lnTo>
                    <a:pt x="24" y="52"/>
                  </a:lnTo>
                  <a:lnTo>
                    <a:pt x="27" y="47"/>
                  </a:lnTo>
                  <a:lnTo>
                    <a:pt x="31" y="43"/>
                  </a:lnTo>
                  <a:lnTo>
                    <a:pt x="39" y="35"/>
                  </a:lnTo>
                  <a:lnTo>
                    <a:pt x="42" y="31"/>
                  </a:lnTo>
                  <a:lnTo>
                    <a:pt x="45" y="27"/>
                  </a:lnTo>
                  <a:lnTo>
                    <a:pt x="46" y="22"/>
                  </a:lnTo>
                  <a:lnTo>
                    <a:pt x="47" y="1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4734" y="2665"/>
              <a:ext cx="581" cy="335"/>
            </a:xfrm>
            <a:custGeom>
              <a:avLst/>
              <a:gdLst>
                <a:gd name="T0" fmla="*/ 2147483647 w 416"/>
                <a:gd name="T1" fmla="*/ 2147483647 h 203"/>
                <a:gd name="T2" fmla="*/ 2147483647 w 416"/>
                <a:gd name="T3" fmla="*/ 2147483647 h 203"/>
                <a:gd name="T4" fmla="*/ 2147483647 w 416"/>
                <a:gd name="T5" fmla="*/ 2147483647 h 203"/>
                <a:gd name="T6" fmla="*/ 2147483647 w 416"/>
                <a:gd name="T7" fmla="*/ 2147483647 h 203"/>
                <a:gd name="T8" fmla="*/ 2147483647 w 416"/>
                <a:gd name="T9" fmla="*/ 2147483647 h 203"/>
                <a:gd name="T10" fmla="*/ 2147483647 w 416"/>
                <a:gd name="T11" fmla="*/ 2147483647 h 203"/>
                <a:gd name="T12" fmla="*/ 2147483647 w 416"/>
                <a:gd name="T13" fmla="*/ 2147483647 h 203"/>
                <a:gd name="T14" fmla="*/ 2147483647 w 416"/>
                <a:gd name="T15" fmla="*/ 2147483647 h 203"/>
                <a:gd name="T16" fmla="*/ 2147483647 w 416"/>
                <a:gd name="T17" fmla="*/ 2147483647 h 203"/>
                <a:gd name="T18" fmla="*/ 2147483647 w 416"/>
                <a:gd name="T19" fmla="*/ 2147483647 h 203"/>
                <a:gd name="T20" fmla="*/ 2147483647 w 416"/>
                <a:gd name="T21" fmla="*/ 2147483647 h 203"/>
                <a:gd name="T22" fmla="*/ 2147483647 w 416"/>
                <a:gd name="T23" fmla="*/ 2147483647 h 203"/>
                <a:gd name="T24" fmla="*/ 2147483647 w 416"/>
                <a:gd name="T25" fmla="*/ 2147483647 h 203"/>
                <a:gd name="T26" fmla="*/ 2147483647 w 416"/>
                <a:gd name="T27" fmla="*/ 2147483647 h 203"/>
                <a:gd name="T28" fmla="*/ 2147483647 w 416"/>
                <a:gd name="T29" fmla="*/ 2147483647 h 203"/>
                <a:gd name="T30" fmla="*/ 2147483647 w 416"/>
                <a:gd name="T31" fmla="*/ 2147483647 h 203"/>
                <a:gd name="T32" fmla="*/ 2147483647 w 416"/>
                <a:gd name="T33" fmla="*/ 2147483647 h 203"/>
                <a:gd name="T34" fmla="*/ 2147483647 w 416"/>
                <a:gd name="T35" fmla="*/ 2147483647 h 203"/>
                <a:gd name="T36" fmla="*/ 2147483647 w 416"/>
                <a:gd name="T37" fmla="*/ 2147483647 h 203"/>
                <a:gd name="T38" fmla="*/ 2147483647 w 416"/>
                <a:gd name="T39" fmla="*/ 2147483647 h 203"/>
                <a:gd name="T40" fmla="*/ 2147483647 w 416"/>
                <a:gd name="T41" fmla="*/ 2147483647 h 203"/>
                <a:gd name="T42" fmla="*/ 2147483647 w 416"/>
                <a:gd name="T43" fmla="*/ 2147483647 h 203"/>
                <a:gd name="T44" fmla="*/ 2147483647 w 416"/>
                <a:gd name="T45" fmla="*/ 2147483647 h 203"/>
                <a:gd name="T46" fmla="*/ 2147483647 w 416"/>
                <a:gd name="T47" fmla="*/ 2147483647 h 203"/>
                <a:gd name="T48" fmla="*/ 2147483647 w 416"/>
                <a:gd name="T49" fmla="*/ 2147483647 h 203"/>
                <a:gd name="T50" fmla="*/ 2147483647 w 416"/>
                <a:gd name="T51" fmla="*/ 2147483647 h 203"/>
                <a:gd name="T52" fmla="*/ 2147483647 w 416"/>
                <a:gd name="T53" fmla="*/ 2147483647 h 203"/>
                <a:gd name="T54" fmla="*/ 2147483647 w 416"/>
                <a:gd name="T55" fmla="*/ 2147483647 h 203"/>
                <a:gd name="T56" fmla="*/ 2147483647 w 416"/>
                <a:gd name="T57" fmla="*/ 2147483647 h 203"/>
                <a:gd name="T58" fmla="*/ 2147483647 w 416"/>
                <a:gd name="T59" fmla="*/ 2147483647 h 203"/>
                <a:gd name="T60" fmla="*/ 2147483647 w 416"/>
                <a:gd name="T61" fmla="*/ 2147483647 h 203"/>
                <a:gd name="T62" fmla="*/ 2147483647 w 416"/>
                <a:gd name="T63" fmla="*/ 2147483647 h 203"/>
                <a:gd name="T64" fmla="*/ 2147483647 w 416"/>
                <a:gd name="T65" fmla="*/ 2147483647 h 203"/>
                <a:gd name="T66" fmla="*/ 2147483647 w 416"/>
                <a:gd name="T67" fmla="*/ 2147483647 h 203"/>
                <a:gd name="T68" fmla="*/ 2147483647 w 416"/>
                <a:gd name="T69" fmla="*/ 2147483647 h 203"/>
                <a:gd name="T70" fmla="*/ 2147483647 w 416"/>
                <a:gd name="T71" fmla="*/ 2147483647 h 203"/>
                <a:gd name="T72" fmla="*/ 2147483647 w 416"/>
                <a:gd name="T73" fmla="*/ 2147483647 h 203"/>
                <a:gd name="T74" fmla="*/ 2147483647 w 416"/>
                <a:gd name="T75" fmla="*/ 2147483647 h 203"/>
                <a:gd name="T76" fmla="*/ 2147483647 w 416"/>
                <a:gd name="T77" fmla="*/ 2147483647 h 203"/>
                <a:gd name="T78" fmla="*/ 2147483647 w 416"/>
                <a:gd name="T79" fmla="*/ 2147483647 h 203"/>
                <a:gd name="T80" fmla="*/ 2147483647 w 416"/>
                <a:gd name="T81" fmla="*/ 2147483647 h 203"/>
                <a:gd name="T82" fmla="*/ 2147483647 w 416"/>
                <a:gd name="T83" fmla="*/ 2147483647 h 203"/>
                <a:gd name="T84" fmla="*/ 2147483647 w 416"/>
                <a:gd name="T85" fmla="*/ 0 h 203"/>
                <a:gd name="T86" fmla="*/ 0 w 416"/>
                <a:gd name="T87" fmla="*/ 0 h 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6"/>
                <a:gd name="T133" fmla="*/ 0 h 203"/>
                <a:gd name="T134" fmla="*/ 416 w 416"/>
                <a:gd name="T135" fmla="*/ 203 h 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6" h="203">
                  <a:moveTo>
                    <a:pt x="0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17" y="22"/>
                  </a:lnTo>
                  <a:lnTo>
                    <a:pt x="33" y="45"/>
                  </a:lnTo>
                  <a:lnTo>
                    <a:pt x="40" y="58"/>
                  </a:lnTo>
                  <a:lnTo>
                    <a:pt x="48" y="72"/>
                  </a:lnTo>
                  <a:lnTo>
                    <a:pt x="53" y="84"/>
                  </a:lnTo>
                  <a:lnTo>
                    <a:pt x="57" y="96"/>
                  </a:lnTo>
                  <a:lnTo>
                    <a:pt x="59" y="106"/>
                  </a:lnTo>
                  <a:lnTo>
                    <a:pt x="60" y="115"/>
                  </a:lnTo>
                  <a:lnTo>
                    <a:pt x="61" y="128"/>
                  </a:lnTo>
                  <a:lnTo>
                    <a:pt x="62" y="131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8" y="131"/>
                  </a:lnTo>
                  <a:lnTo>
                    <a:pt x="75" y="125"/>
                  </a:lnTo>
                  <a:lnTo>
                    <a:pt x="79" y="121"/>
                  </a:lnTo>
                  <a:lnTo>
                    <a:pt x="84" y="119"/>
                  </a:lnTo>
                  <a:lnTo>
                    <a:pt x="90" y="117"/>
                  </a:lnTo>
                  <a:lnTo>
                    <a:pt x="95" y="116"/>
                  </a:lnTo>
                  <a:lnTo>
                    <a:pt x="101" y="117"/>
                  </a:lnTo>
                  <a:lnTo>
                    <a:pt x="110" y="118"/>
                  </a:lnTo>
                  <a:lnTo>
                    <a:pt x="118" y="121"/>
                  </a:lnTo>
                  <a:lnTo>
                    <a:pt x="128" y="125"/>
                  </a:lnTo>
                  <a:lnTo>
                    <a:pt x="137" y="131"/>
                  </a:lnTo>
                  <a:lnTo>
                    <a:pt x="146" y="137"/>
                  </a:lnTo>
                  <a:lnTo>
                    <a:pt x="153" y="144"/>
                  </a:lnTo>
                  <a:lnTo>
                    <a:pt x="158" y="152"/>
                  </a:lnTo>
                  <a:lnTo>
                    <a:pt x="163" y="160"/>
                  </a:lnTo>
                  <a:lnTo>
                    <a:pt x="166" y="170"/>
                  </a:lnTo>
                  <a:lnTo>
                    <a:pt x="171" y="188"/>
                  </a:lnTo>
                  <a:lnTo>
                    <a:pt x="174" y="201"/>
                  </a:lnTo>
                  <a:lnTo>
                    <a:pt x="175" y="203"/>
                  </a:lnTo>
                  <a:lnTo>
                    <a:pt x="176" y="203"/>
                  </a:lnTo>
                  <a:lnTo>
                    <a:pt x="179" y="195"/>
                  </a:lnTo>
                  <a:lnTo>
                    <a:pt x="186" y="184"/>
                  </a:lnTo>
                  <a:lnTo>
                    <a:pt x="194" y="172"/>
                  </a:lnTo>
                  <a:lnTo>
                    <a:pt x="204" y="162"/>
                  </a:lnTo>
                  <a:lnTo>
                    <a:pt x="210" y="158"/>
                  </a:lnTo>
                  <a:lnTo>
                    <a:pt x="218" y="153"/>
                  </a:lnTo>
                  <a:lnTo>
                    <a:pt x="242" y="143"/>
                  </a:lnTo>
                  <a:lnTo>
                    <a:pt x="253" y="138"/>
                  </a:lnTo>
                  <a:lnTo>
                    <a:pt x="265" y="135"/>
                  </a:lnTo>
                  <a:lnTo>
                    <a:pt x="274" y="133"/>
                  </a:lnTo>
                  <a:lnTo>
                    <a:pt x="282" y="133"/>
                  </a:lnTo>
                  <a:lnTo>
                    <a:pt x="288" y="135"/>
                  </a:lnTo>
                  <a:lnTo>
                    <a:pt x="295" y="138"/>
                  </a:lnTo>
                  <a:lnTo>
                    <a:pt x="303" y="143"/>
                  </a:lnTo>
                  <a:lnTo>
                    <a:pt x="309" y="149"/>
                  </a:lnTo>
                  <a:lnTo>
                    <a:pt x="314" y="156"/>
                  </a:lnTo>
                  <a:lnTo>
                    <a:pt x="319" y="163"/>
                  </a:lnTo>
                  <a:lnTo>
                    <a:pt x="321" y="171"/>
                  </a:lnTo>
                  <a:lnTo>
                    <a:pt x="322" y="174"/>
                  </a:lnTo>
                  <a:lnTo>
                    <a:pt x="321" y="178"/>
                  </a:lnTo>
                  <a:lnTo>
                    <a:pt x="321" y="181"/>
                  </a:lnTo>
                  <a:lnTo>
                    <a:pt x="321" y="183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9" y="182"/>
                  </a:lnTo>
                  <a:lnTo>
                    <a:pt x="335" y="179"/>
                  </a:lnTo>
                  <a:lnTo>
                    <a:pt x="349" y="170"/>
                  </a:lnTo>
                  <a:lnTo>
                    <a:pt x="357" y="162"/>
                  </a:lnTo>
                  <a:lnTo>
                    <a:pt x="359" y="160"/>
                  </a:lnTo>
                  <a:lnTo>
                    <a:pt x="360" y="156"/>
                  </a:lnTo>
                  <a:lnTo>
                    <a:pt x="363" y="144"/>
                  </a:lnTo>
                  <a:lnTo>
                    <a:pt x="366" y="137"/>
                  </a:lnTo>
                  <a:lnTo>
                    <a:pt x="369" y="130"/>
                  </a:lnTo>
                  <a:lnTo>
                    <a:pt x="375" y="122"/>
                  </a:lnTo>
                  <a:lnTo>
                    <a:pt x="382" y="116"/>
                  </a:lnTo>
                  <a:lnTo>
                    <a:pt x="390" y="109"/>
                  </a:lnTo>
                  <a:lnTo>
                    <a:pt x="398" y="98"/>
                  </a:lnTo>
                  <a:lnTo>
                    <a:pt x="404" y="86"/>
                  </a:lnTo>
                  <a:lnTo>
                    <a:pt x="410" y="75"/>
                  </a:lnTo>
                  <a:lnTo>
                    <a:pt x="414" y="63"/>
                  </a:lnTo>
                  <a:lnTo>
                    <a:pt x="416" y="54"/>
                  </a:lnTo>
                  <a:lnTo>
                    <a:pt x="415" y="51"/>
                  </a:lnTo>
                  <a:lnTo>
                    <a:pt x="414" y="47"/>
                  </a:lnTo>
                  <a:lnTo>
                    <a:pt x="412" y="45"/>
                  </a:lnTo>
                  <a:lnTo>
                    <a:pt x="409" y="44"/>
                  </a:lnTo>
                  <a:lnTo>
                    <a:pt x="406" y="44"/>
                  </a:lnTo>
                  <a:lnTo>
                    <a:pt x="402" y="45"/>
                  </a:lnTo>
                  <a:lnTo>
                    <a:pt x="393" y="48"/>
                  </a:lnTo>
                  <a:lnTo>
                    <a:pt x="383" y="54"/>
                  </a:lnTo>
                  <a:lnTo>
                    <a:pt x="372" y="60"/>
                  </a:lnTo>
                  <a:lnTo>
                    <a:pt x="349" y="75"/>
                  </a:lnTo>
                  <a:lnTo>
                    <a:pt x="338" y="82"/>
                  </a:lnTo>
                  <a:lnTo>
                    <a:pt x="327" y="87"/>
                  </a:lnTo>
                  <a:lnTo>
                    <a:pt x="310" y="96"/>
                  </a:lnTo>
                  <a:lnTo>
                    <a:pt x="295" y="100"/>
                  </a:lnTo>
                  <a:lnTo>
                    <a:pt x="289" y="101"/>
                  </a:lnTo>
                  <a:lnTo>
                    <a:pt x="282" y="102"/>
                  </a:lnTo>
                  <a:lnTo>
                    <a:pt x="264" y="102"/>
                  </a:lnTo>
                  <a:lnTo>
                    <a:pt x="244" y="102"/>
                  </a:lnTo>
                  <a:lnTo>
                    <a:pt x="223" y="101"/>
                  </a:lnTo>
                  <a:lnTo>
                    <a:pt x="211" y="100"/>
                  </a:lnTo>
                  <a:lnTo>
                    <a:pt x="198" y="98"/>
                  </a:lnTo>
                  <a:lnTo>
                    <a:pt x="186" y="94"/>
                  </a:lnTo>
                  <a:lnTo>
                    <a:pt x="171" y="87"/>
                  </a:lnTo>
                  <a:lnTo>
                    <a:pt x="156" y="82"/>
                  </a:lnTo>
                  <a:lnTo>
                    <a:pt x="142" y="77"/>
                  </a:lnTo>
                  <a:lnTo>
                    <a:pt x="116" y="70"/>
                  </a:lnTo>
                  <a:lnTo>
                    <a:pt x="103" y="66"/>
                  </a:lnTo>
                  <a:lnTo>
                    <a:pt x="92" y="62"/>
                  </a:lnTo>
                  <a:lnTo>
                    <a:pt x="81" y="57"/>
                  </a:lnTo>
                  <a:lnTo>
                    <a:pt x="72" y="51"/>
                  </a:lnTo>
                  <a:lnTo>
                    <a:pt x="62" y="43"/>
                  </a:lnTo>
                  <a:lnTo>
                    <a:pt x="54" y="35"/>
                  </a:lnTo>
                  <a:lnTo>
                    <a:pt x="39" y="18"/>
                  </a:lnTo>
                  <a:lnTo>
                    <a:pt x="33" y="10"/>
                  </a:lnTo>
                  <a:lnTo>
                    <a:pt x="26" y="5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1B2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0"/>
            <p:cNvSpPr>
              <a:spLocks noChangeArrowheads="1"/>
            </p:cNvSpPr>
            <p:nvPr/>
          </p:nvSpPr>
          <p:spPr bwMode="auto">
            <a:xfrm>
              <a:off x="4713" y="2715"/>
              <a:ext cx="172" cy="662"/>
            </a:xfrm>
            <a:custGeom>
              <a:avLst/>
              <a:gdLst>
                <a:gd name="T0" fmla="*/ 2147483647 w 125"/>
                <a:gd name="T1" fmla="*/ 0 h 394"/>
                <a:gd name="T2" fmla="*/ 2147483647 w 125"/>
                <a:gd name="T3" fmla="*/ 2147483647 h 394"/>
                <a:gd name="T4" fmla="*/ 2147483647 w 125"/>
                <a:gd name="T5" fmla="*/ 2147483647 h 394"/>
                <a:gd name="T6" fmla="*/ 2147483647 w 125"/>
                <a:gd name="T7" fmla="*/ 2147483647 h 394"/>
                <a:gd name="T8" fmla="*/ 2147483647 w 125"/>
                <a:gd name="T9" fmla="*/ 2147483647 h 394"/>
                <a:gd name="T10" fmla="*/ 2147483647 w 125"/>
                <a:gd name="T11" fmla="*/ 2147483647 h 394"/>
                <a:gd name="T12" fmla="*/ 2147483647 w 125"/>
                <a:gd name="T13" fmla="*/ 2147483647 h 394"/>
                <a:gd name="T14" fmla="*/ 2147483647 w 125"/>
                <a:gd name="T15" fmla="*/ 2147483647 h 394"/>
                <a:gd name="T16" fmla="*/ 2147483647 w 125"/>
                <a:gd name="T17" fmla="*/ 2147483647 h 394"/>
                <a:gd name="T18" fmla="*/ 2147483647 w 125"/>
                <a:gd name="T19" fmla="*/ 2147483647 h 394"/>
                <a:gd name="T20" fmla="*/ 2147483647 w 125"/>
                <a:gd name="T21" fmla="*/ 2147483647 h 394"/>
                <a:gd name="T22" fmla="*/ 2147483647 w 125"/>
                <a:gd name="T23" fmla="*/ 2147483647 h 394"/>
                <a:gd name="T24" fmla="*/ 2147483647 w 125"/>
                <a:gd name="T25" fmla="*/ 2147483647 h 394"/>
                <a:gd name="T26" fmla="*/ 2147483647 w 125"/>
                <a:gd name="T27" fmla="*/ 2147483647 h 394"/>
                <a:gd name="T28" fmla="*/ 2147483647 w 125"/>
                <a:gd name="T29" fmla="*/ 2147483647 h 394"/>
                <a:gd name="T30" fmla="*/ 2147483647 w 125"/>
                <a:gd name="T31" fmla="*/ 2147483647 h 394"/>
                <a:gd name="T32" fmla="*/ 2147483647 w 125"/>
                <a:gd name="T33" fmla="*/ 2147483647 h 394"/>
                <a:gd name="T34" fmla="*/ 2147483647 w 125"/>
                <a:gd name="T35" fmla="*/ 2147483647 h 394"/>
                <a:gd name="T36" fmla="*/ 2147483647 w 125"/>
                <a:gd name="T37" fmla="*/ 2147483647 h 394"/>
                <a:gd name="T38" fmla="*/ 2147483647 w 125"/>
                <a:gd name="T39" fmla="*/ 2147483647 h 394"/>
                <a:gd name="T40" fmla="*/ 2147483647 w 125"/>
                <a:gd name="T41" fmla="*/ 2147483647 h 394"/>
                <a:gd name="T42" fmla="*/ 2147483647 w 125"/>
                <a:gd name="T43" fmla="*/ 2147483647 h 394"/>
                <a:gd name="T44" fmla="*/ 0 w 125"/>
                <a:gd name="T45" fmla="*/ 2147483647 h 394"/>
                <a:gd name="T46" fmla="*/ 2147483647 w 125"/>
                <a:gd name="T47" fmla="*/ 2147483647 h 394"/>
                <a:gd name="T48" fmla="*/ 2147483647 w 125"/>
                <a:gd name="T49" fmla="*/ 2147483647 h 394"/>
                <a:gd name="T50" fmla="*/ 2147483647 w 125"/>
                <a:gd name="T51" fmla="*/ 2147483647 h 394"/>
                <a:gd name="T52" fmla="*/ 2147483647 w 125"/>
                <a:gd name="T53" fmla="*/ 2147483647 h 394"/>
                <a:gd name="T54" fmla="*/ 2147483647 w 125"/>
                <a:gd name="T55" fmla="*/ 2147483647 h 394"/>
                <a:gd name="T56" fmla="*/ 2147483647 w 125"/>
                <a:gd name="T57" fmla="*/ 2147483647 h 394"/>
                <a:gd name="T58" fmla="*/ 2147483647 w 125"/>
                <a:gd name="T59" fmla="*/ 2147483647 h 394"/>
                <a:gd name="T60" fmla="*/ 2147483647 w 125"/>
                <a:gd name="T61" fmla="*/ 2147483647 h 394"/>
                <a:gd name="T62" fmla="*/ 2147483647 w 125"/>
                <a:gd name="T63" fmla="*/ 2147483647 h 394"/>
                <a:gd name="T64" fmla="*/ 2147483647 w 125"/>
                <a:gd name="T65" fmla="*/ 2147483647 h 394"/>
                <a:gd name="T66" fmla="*/ 2147483647 w 125"/>
                <a:gd name="T67" fmla="*/ 2147483647 h 394"/>
                <a:gd name="T68" fmla="*/ 2147483647 w 125"/>
                <a:gd name="T69" fmla="*/ 2147483647 h 394"/>
                <a:gd name="T70" fmla="*/ 2147483647 w 125"/>
                <a:gd name="T71" fmla="*/ 2147483647 h 394"/>
                <a:gd name="T72" fmla="*/ 2147483647 w 125"/>
                <a:gd name="T73" fmla="*/ 2147483647 h 394"/>
                <a:gd name="T74" fmla="*/ 2147483647 w 125"/>
                <a:gd name="T75" fmla="*/ 0 h 3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5"/>
                <a:gd name="T115" fmla="*/ 0 h 394"/>
                <a:gd name="T116" fmla="*/ 125 w 125"/>
                <a:gd name="T117" fmla="*/ 394 h 3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5" h="394">
                  <a:moveTo>
                    <a:pt x="51" y="0"/>
                  </a:moveTo>
                  <a:lnTo>
                    <a:pt x="51" y="0"/>
                  </a:lnTo>
                  <a:lnTo>
                    <a:pt x="57" y="7"/>
                  </a:lnTo>
                  <a:lnTo>
                    <a:pt x="71" y="24"/>
                  </a:lnTo>
                  <a:lnTo>
                    <a:pt x="79" y="33"/>
                  </a:lnTo>
                  <a:lnTo>
                    <a:pt x="88" y="41"/>
                  </a:lnTo>
                  <a:lnTo>
                    <a:pt x="95" y="47"/>
                  </a:lnTo>
                  <a:lnTo>
                    <a:pt x="98" y="49"/>
                  </a:lnTo>
                  <a:lnTo>
                    <a:pt x="102" y="50"/>
                  </a:lnTo>
                  <a:lnTo>
                    <a:pt x="124" y="54"/>
                  </a:lnTo>
                  <a:lnTo>
                    <a:pt x="125" y="54"/>
                  </a:lnTo>
                  <a:lnTo>
                    <a:pt x="124" y="55"/>
                  </a:lnTo>
                  <a:lnTo>
                    <a:pt x="120" y="57"/>
                  </a:lnTo>
                  <a:lnTo>
                    <a:pt x="112" y="60"/>
                  </a:lnTo>
                  <a:lnTo>
                    <a:pt x="108" y="63"/>
                  </a:lnTo>
                  <a:lnTo>
                    <a:pt x="103" y="66"/>
                  </a:lnTo>
                  <a:lnTo>
                    <a:pt x="98" y="70"/>
                  </a:lnTo>
                  <a:lnTo>
                    <a:pt x="94" y="75"/>
                  </a:lnTo>
                  <a:lnTo>
                    <a:pt x="90" y="82"/>
                  </a:lnTo>
                  <a:lnTo>
                    <a:pt x="86" y="90"/>
                  </a:lnTo>
                  <a:lnTo>
                    <a:pt x="79" y="107"/>
                  </a:lnTo>
                  <a:lnTo>
                    <a:pt x="75" y="121"/>
                  </a:lnTo>
                  <a:lnTo>
                    <a:pt x="69" y="146"/>
                  </a:lnTo>
                  <a:lnTo>
                    <a:pt x="65" y="168"/>
                  </a:lnTo>
                  <a:lnTo>
                    <a:pt x="61" y="188"/>
                  </a:lnTo>
                  <a:lnTo>
                    <a:pt x="59" y="197"/>
                  </a:lnTo>
                  <a:lnTo>
                    <a:pt x="58" y="203"/>
                  </a:lnTo>
                  <a:lnTo>
                    <a:pt x="55" y="213"/>
                  </a:lnTo>
                  <a:lnTo>
                    <a:pt x="53" y="217"/>
                  </a:lnTo>
                  <a:lnTo>
                    <a:pt x="52" y="223"/>
                  </a:lnTo>
                  <a:lnTo>
                    <a:pt x="51" y="232"/>
                  </a:lnTo>
                  <a:lnTo>
                    <a:pt x="51" y="242"/>
                  </a:lnTo>
                  <a:lnTo>
                    <a:pt x="51" y="261"/>
                  </a:lnTo>
                  <a:lnTo>
                    <a:pt x="51" y="275"/>
                  </a:lnTo>
                  <a:lnTo>
                    <a:pt x="48" y="288"/>
                  </a:lnTo>
                  <a:lnTo>
                    <a:pt x="40" y="310"/>
                  </a:lnTo>
                  <a:lnTo>
                    <a:pt x="35" y="324"/>
                  </a:lnTo>
                  <a:lnTo>
                    <a:pt x="29" y="339"/>
                  </a:lnTo>
                  <a:lnTo>
                    <a:pt x="16" y="367"/>
                  </a:lnTo>
                  <a:lnTo>
                    <a:pt x="5" y="387"/>
                  </a:lnTo>
                  <a:lnTo>
                    <a:pt x="0" y="394"/>
                  </a:lnTo>
                  <a:lnTo>
                    <a:pt x="6" y="382"/>
                  </a:lnTo>
                  <a:lnTo>
                    <a:pt x="18" y="354"/>
                  </a:lnTo>
                  <a:lnTo>
                    <a:pt x="26" y="336"/>
                  </a:lnTo>
                  <a:lnTo>
                    <a:pt x="32" y="317"/>
                  </a:lnTo>
                  <a:lnTo>
                    <a:pt x="36" y="299"/>
                  </a:lnTo>
                  <a:lnTo>
                    <a:pt x="37" y="290"/>
                  </a:lnTo>
                  <a:lnTo>
                    <a:pt x="38" y="282"/>
                  </a:lnTo>
                  <a:lnTo>
                    <a:pt x="39" y="264"/>
                  </a:lnTo>
                  <a:lnTo>
                    <a:pt x="43" y="244"/>
                  </a:lnTo>
                  <a:lnTo>
                    <a:pt x="50" y="201"/>
                  </a:lnTo>
                  <a:lnTo>
                    <a:pt x="58" y="161"/>
                  </a:lnTo>
                  <a:lnTo>
                    <a:pt x="64" y="130"/>
                  </a:lnTo>
                  <a:lnTo>
                    <a:pt x="66" y="121"/>
                  </a:lnTo>
                  <a:lnTo>
                    <a:pt x="69" y="112"/>
                  </a:lnTo>
                  <a:lnTo>
                    <a:pt x="75" y="99"/>
                  </a:lnTo>
                  <a:lnTo>
                    <a:pt x="77" y="91"/>
                  </a:lnTo>
                  <a:lnTo>
                    <a:pt x="79" y="84"/>
                  </a:lnTo>
                  <a:lnTo>
                    <a:pt x="79" y="74"/>
                  </a:lnTo>
                  <a:lnTo>
                    <a:pt x="78" y="63"/>
                  </a:lnTo>
                  <a:lnTo>
                    <a:pt x="75" y="50"/>
                  </a:lnTo>
                  <a:lnTo>
                    <a:pt x="71" y="39"/>
                  </a:lnTo>
                  <a:lnTo>
                    <a:pt x="67" y="28"/>
                  </a:lnTo>
                  <a:lnTo>
                    <a:pt x="63" y="19"/>
                  </a:lnTo>
                  <a:lnTo>
                    <a:pt x="54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21"/>
            <p:cNvSpPr>
              <a:spLocks noChangeArrowheads="1"/>
            </p:cNvSpPr>
            <p:nvPr/>
          </p:nvSpPr>
          <p:spPr bwMode="auto">
            <a:xfrm>
              <a:off x="4823" y="2860"/>
              <a:ext cx="222" cy="712"/>
            </a:xfrm>
            <a:custGeom>
              <a:avLst/>
              <a:gdLst>
                <a:gd name="T0" fmla="*/ 2147483647 w 159"/>
                <a:gd name="T1" fmla="*/ 2147483647 h 427"/>
                <a:gd name="T2" fmla="*/ 2147483647 w 159"/>
                <a:gd name="T3" fmla="*/ 2147483647 h 427"/>
                <a:gd name="T4" fmla="*/ 2147483647 w 159"/>
                <a:gd name="T5" fmla="*/ 2147483647 h 427"/>
                <a:gd name="T6" fmla="*/ 2147483647 w 159"/>
                <a:gd name="T7" fmla="*/ 2147483647 h 427"/>
                <a:gd name="T8" fmla="*/ 2147483647 w 159"/>
                <a:gd name="T9" fmla="*/ 2147483647 h 427"/>
                <a:gd name="T10" fmla="*/ 2147483647 w 159"/>
                <a:gd name="T11" fmla="*/ 2147483647 h 427"/>
                <a:gd name="T12" fmla="*/ 2147483647 w 159"/>
                <a:gd name="T13" fmla="*/ 2147483647 h 427"/>
                <a:gd name="T14" fmla="*/ 2147483647 w 159"/>
                <a:gd name="T15" fmla="*/ 2147483647 h 427"/>
                <a:gd name="T16" fmla="*/ 2147483647 w 159"/>
                <a:gd name="T17" fmla="*/ 2147483647 h 427"/>
                <a:gd name="T18" fmla="*/ 2147483647 w 159"/>
                <a:gd name="T19" fmla="*/ 2147483647 h 427"/>
                <a:gd name="T20" fmla="*/ 2147483647 w 159"/>
                <a:gd name="T21" fmla="*/ 2147483647 h 427"/>
                <a:gd name="T22" fmla="*/ 2147483647 w 159"/>
                <a:gd name="T23" fmla="*/ 2147483647 h 427"/>
                <a:gd name="T24" fmla="*/ 2147483647 w 159"/>
                <a:gd name="T25" fmla="*/ 2147483647 h 427"/>
                <a:gd name="T26" fmla="*/ 2147483647 w 159"/>
                <a:gd name="T27" fmla="*/ 2147483647 h 427"/>
                <a:gd name="T28" fmla="*/ 2147483647 w 159"/>
                <a:gd name="T29" fmla="*/ 2147483647 h 427"/>
                <a:gd name="T30" fmla="*/ 2147483647 w 159"/>
                <a:gd name="T31" fmla="*/ 2147483647 h 427"/>
                <a:gd name="T32" fmla="*/ 0 w 159"/>
                <a:gd name="T33" fmla="*/ 2147483647 h 427"/>
                <a:gd name="T34" fmla="*/ 2147483647 w 159"/>
                <a:gd name="T35" fmla="*/ 2147483647 h 427"/>
                <a:gd name="T36" fmla="*/ 2147483647 w 159"/>
                <a:gd name="T37" fmla="*/ 2147483647 h 427"/>
                <a:gd name="T38" fmla="*/ 2147483647 w 159"/>
                <a:gd name="T39" fmla="*/ 2147483647 h 427"/>
                <a:gd name="T40" fmla="*/ 2147483647 w 159"/>
                <a:gd name="T41" fmla="*/ 2147483647 h 427"/>
                <a:gd name="T42" fmla="*/ 2147483647 w 159"/>
                <a:gd name="T43" fmla="*/ 2147483647 h 427"/>
                <a:gd name="T44" fmla="*/ 2147483647 w 159"/>
                <a:gd name="T45" fmla="*/ 2147483647 h 427"/>
                <a:gd name="T46" fmla="*/ 2147483647 w 159"/>
                <a:gd name="T47" fmla="*/ 2147483647 h 427"/>
                <a:gd name="T48" fmla="*/ 2147483647 w 159"/>
                <a:gd name="T49" fmla="*/ 2147483647 h 427"/>
                <a:gd name="T50" fmla="*/ 2147483647 w 159"/>
                <a:gd name="T51" fmla="*/ 2147483647 h 427"/>
                <a:gd name="T52" fmla="*/ 2147483647 w 159"/>
                <a:gd name="T53" fmla="*/ 2147483647 h 427"/>
                <a:gd name="T54" fmla="*/ 2147483647 w 159"/>
                <a:gd name="T55" fmla="*/ 2147483647 h 427"/>
                <a:gd name="T56" fmla="*/ 2147483647 w 159"/>
                <a:gd name="T57" fmla="*/ 2147483647 h 427"/>
                <a:gd name="T58" fmla="*/ 2147483647 w 159"/>
                <a:gd name="T59" fmla="*/ 2147483647 h 427"/>
                <a:gd name="T60" fmla="*/ 2147483647 w 159"/>
                <a:gd name="T61" fmla="*/ 2147483647 h 427"/>
                <a:gd name="T62" fmla="*/ 2147483647 w 159"/>
                <a:gd name="T63" fmla="*/ 2147483647 h 427"/>
                <a:gd name="T64" fmla="*/ 2147483647 w 159"/>
                <a:gd name="T65" fmla="*/ 2147483647 h 427"/>
                <a:gd name="T66" fmla="*/ 2147483647 w 159"/>
                <a:gd name="T67" fmla="*/ 0 h 427"/>
                <a:gd name="T68" fmla="*/ 2147483647 w 159"/>
                <a:gd name="T69" fmla="*/ 2147483647 h 427"/>
                <a:gd name="T70" fmla="*/ 2147483647 w 159"/>
                <a:gd name="T71" fmla="*/ 2147483647 h 427"/>
                <a:gd name="T72" fmla="*/ 2147483647 w 159"/>
                <a:gd name="T73" fmla="*/ 2147483647 h 427"/>
                <a:gd name="T74" fmla="*/ 2147483647 w 159"/>
                <a:gd name="T75" fmla="*/ 2147483647 h 427"/>
                <a:gd name="T76" fmla="*/ 2147483647 w 159"/>
                <a:gd name="T77" fmla="*/ 2147483647 h 427"/>
                <a:gd name="T78" fmla="*/ 2147483647 w 159"/>
                <a:gd name="T79" fmla="*/ 2147483647 h 4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427"/>
                <a:gd name="T122" fmla="*/ 159 w 159"/>
                <a:gd name="T123" fmla="*/ 427 h 4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427">
                  <a:moveTo>
                    <a:pt x="137" y="13"/>
                  </a:moveTo>
                  <a:lnTo>
                    <a:pt x="137" y="13"/>
                  </a:lnTo>
                  <a:lnTo>
                    <a:pt x="134" y="14"/>
                  </a:lnTo>
                  <a:lnTo>
                    <a:pt x="131" y="18"/>
                  </a:lnTo>
                  <a:lnTo>
                    <a:pt x="129" y="24"/>
                  </a:lnTo>
                  <a:lnTo>
                    <a:pt x="127" y="31"/>
                  </a:lnTo>
                  <a:lnTo>
                    <a:pt x="124" y="47"/>
                  </a:lnTo>
                  <a:lnTo>
                    <a:pt x="119" y="66"/>
                  </a:lnTo>
                  <a:lnTo>
                    <a:pt x="114" y="79"/>
                  </a:lnTo>
                  <a:lnTo>
                    <a:pt x="112" y="92"/>
                  </a:lnTo>
                  <a:lnTo>
                    <a:pt x="108" y="112"/>
                  </a:lnTo>
                  <a:lnTo>
                    <a:pt x="105" y="131"/>
                  </a:lnTo>
                  <a:lnTo>
                    <a:pt x="102" y="146"/>
                  </a:lnTo>
                  <a:lnTo>
                    <a:pt x="97" y="158"/>
                  </a:lnTo>
                  <a:lnTo>
                    <a:pt x="94" y="169"/>
                  </a:lnTo>
                  <a:lnTo>
                    <a:pt x="87" y="188"/>
                  </a:lnTo>
                  <a:lnTo>
                    <a:pt x="84" y="196"/>
                  </a:lnTo>
                  <a:lnTo>
                    <a:pt x="81" y="207"/>
                  </a:lnTo>
                  <a:lnTo>
                    <a:pt x="72" y="233"/>
                  </a:lnTo>
                  <a:lnTo>
                    <a:pt x="62" y="262"/>
                  </a:lnTo>
                  <a:lnTo>
                    <a:pt x="50" y="289"/>
                  </a:lnTo>
                  <a:lnTo>
                    <a:pt x="44" y="300"/>
                  </a:lnTo>
                  <a:lnTo>
                    <a:pt x="38" y="309"/>
                  </a:lnTo>
                  <a:lnTo>
                    <a:pt x="33" y="320"/>
                  </a:lnTo>
                  <a:lnTo>
                    <a:pt x="27" y="334"/>
                  </a:lnTo>
                  <a:lnTo>
                    <a:pt x="20" y="351"/>
                  </a:lnTo>
                  <a:lnTo>
                    <a:pt x="15" y="369"/>
                  </a:lnTo>
                  <a:lnTo>
                    <a:pt x="6" y="404"/>
                  </a:lnTo>
                  <a:lnTo>
                    <a:pt x="0" y="427"/>
                  </a:lnTo>
                  <a:lnTo>
                    <a:pt x="1" y="420"/>
                  </a:lnTo>
                  <a:lnTo>
                    <a:pt x="4" y="403"/>
                  </a:lnTo>
                  <a:lnTo>
                    <a:pt x="7" y="382"/>
                  </a:lnTo>
                  <a:lnTo>
                    <a:pt x="12" y="357"/>
                  </a:lnTo>
                  <a:lnTo>
                    <a:pt x="18" y="330"/>
                  </a:lnTo>
                  <a:lnTo>
                    <a:pt x="23" y="317"/>
                  </a:lnTo>
                  <a:lnTo>
                    <a:pt x="28" y="305"/>
                  </a:lnTo>
                  <a:lnTo>
                    <a:pt x="33" y="294"/>
                  </a:lnTo>
                  <a:lnTo>
                    <a:pt x="38" y="284"/>
                  </a:lnTo>
                  <a:lnTo>
                    <a:pt x="49" y="266"/>
                  </a:lnTo>
                  <a:lnTo>
                    <a:pt x="57" y="248"/>
                  </a:lnTo>
                  <a:lnTo>
                    <a:pt x="65" y="232"/>
                  </a:lnTo>
                  <a:lnTo>
                    <a:pt x="70" y="217"/>
                  </a:lnTo>
                  <a:lnTo>
                    <a:pt x="79" y="188"/>
                  </a:lnTo>
                  <a:lnTo>
                    <a:pt x="88" y="160"/>
                  </a:lnTo>
                  <a:lnTo>
                    <a:pt x="95" y="132"/>
                  </a:lnTo>
                  <a:lnTo>
                    <a:pt x="103" y="105"/>
                  </a:lnTo>
                  <a:lnTo>
                    <a:pt x="105" y="91"/>
                  </a:lnTo>
                  <a:lnTo>
                    <a:pt x="107" y="77"/>
                  </a:lnTo>
                  <a:lnTo>
                    <a:pt x="108" y="61"/>
                  </a:lnTo>
                  <a:lnTo>
                    <a:pt x="108" y="45"/>
                  </a:lnTo>
                  <a:lnTo>
                    <a:pt x="109" y="39"/>
                  </a:lnTo>
                  <a:lnTo>
                    <a:pt x="110" y="34"/>
                  </a:lnTo>
                  <a:lnTo>
                    <a:pt x="115" y="23"/>
                  </a:lnTo>
                  <a:lnTo>
                    <a:pt x="119" y="19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7" y="9"/>
                  </a:lnTo>
                  <a:lnTo>
                    <a:pt x="105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14" y="3"/>
                  </a:lnTo>
                  <a:lnTo>
                    <a:pt x="124" y="6"/>
                  </a:lnTo>
                  <a:lnTo>
                    <a:pt x="139" y="6"/>
                  </a:lnTo>
                  <a:lnTo>
                    <a:pt x="154" y="6"/>
                  </a:lnTo>
                  <a:lnTo>
                    <a:pt x="159" y="7"/>
                  </a:lnTo>
                  <a:lnTo>
                    <a:pt x="151" y="9"/>
                  </a:lnTo>
                  <a:lnTo>
                    <a:pt x="137" y="13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22"/>
            <p:cNvSpPr>
              <a:spLocks noChangeArrowheads="1"/>
            </p:cNvSpPr>
            <p:nvPr/>
          </p:nvSpPr>
          <p:spPr bwMode="auto">
            <a:xfrm>
              <a:off x="5021" y="2825"/>
              <a:ext cx="218" cy="717"/>
            </a:xfrm>
            <a:custGeom>
              <a:avLst/>
              <a:gdLst>
                <a:gd name="T0" fmla="*/ 2147483647 w 156"/>
                <a:gd name="T1" fmla="*/ 2147483647 h 429"/>
                <a:gd name="T2" fmla="*/ 2147483647 w 156"/>
                <a:gd name="T3" fmla="*/ 2147483647 h 429"/>
                <a:gd name="T4" fmla="*/ 2147483647 w 156"/>
                <a:gd name="T5" fmla="*/ 0 h 429"/>
                <a:gd name="T6" fmla="*/ 2147483647 w 156"/>
                <a:gd name="T7" fmla="*/ 2147483647 h 429"/>
                <a:gd name="T8" fmla="*/ 2147483647 w 156"/>
                <a:gd name="T9" fmla="*/ 2147483647 h 429"/>
                <a:gd name="T10" fmla="*/ 2147483647 w 156"/>
                <a:gd name="T11" fmla="*/ 2147483647 h 429"/>
                <a:gd name="T12" fmla="*/ 2147483647 w 156"/>
                <a:gd name="T13" fmla="*/ 2147483647 h 429"/>
                <a:gd name="T14" fmla="*/ 2147483647 w 156"/>
                <a:gd name="T15" fmla="*/ 2147483647 h 429"/>
                <a:gd name="T16" fmla="*/ 2147483647 w 156"/>
                <a:gd name="T17" fmla="*/ 2147483647 h 429"/>
                <a:gd name="T18" fmla="*/ 2147483647 w 156"/>
                <a:gd name="T19" fmla="*/ 2147483647 h 429"/>
                <a:gd name="T20" fmla="*/ 2147483647 w 156"/>
                <a:gd name="T21" fmla="*/ 2147483647 h 429"/>
                <a:gd name="T22" fmla="*/ 2147483647 w 156"/>
                <a:gd name="T23" fmla="*/ 2147483647 h 429"/>
                <a:gd name="T24" fmla="*/ 2147483647 w 156"/>
                <a:gd name="T25" fmla="*/ 2147483647 h 429"/>
                <a:gd name="T26" fmla="*/ 2147483647 w 156"/>
                <a:gd name="T27" fmla="*/ 2147483647 h 429"/>
                <a:gd name="T28" fmla="*/ 2147483647 w 156"/>
                <a:gd name="T29" fmla="*/ 2147483647 h 429"/>
                <a:gd name="T30" fmla="*/ 2147483647 w 156"/>
                <a:gd name="T31" fmla="*/ 2147483647 h 429"/>
                <a:gd name="T32" fmla="*/ 2147483647 w 156"/>
                <a:gd name="T33" fmla="*/ 2147483647 h 429"/>
                <a:gd name="T34" fmla="*/ 2147483647 w 156"/>
                <a:gd name="T35" fmla="*/ 2147483647 h 429"/>
                <a:gd name="T36" fmla="*/ 2147483647 w 156"/>
                <a:gd name="T37" fmla="*/ 2147483647 h 429"/>
                <a:gd name="T38" fmla="*/ 2147483647 w 156"/>
                <a:gd name="T39" fmla="*/ 2147483647 h 429"/>
                <a:gd name="T40" fmla="*/ 2147483647 w 156"/>
                <a:gd name="T41" fmla="*/ 2147483647 h 429"/>
                <a:gd name="T42" fmla="*/ 2147483647 w 156"/>
                <a:gd name="T43" fmla="*/ 2147483647 h 429"/>
                <a:gd name="T44" fmla="*/ 2147483647 w 156"/>
                <a:gd name="T45" fmla="*/ 2147483647 h 429"/>
                <a:gd name="T46" fmla="*/ 2147483647 w 156"/>
                <a:gd name="T47" fmla="*/ 2147483647 h 429"/>
                <a:gd name="T48" fmla="*/ 2147483647 w 156"/>
                <a:gd name="T49" fmla="*/ 2147483647 h 429"/>
                <a:gd name="T50" fmla="*/ 0 w 156"/>
                <a:gd name="T51" fmla="*/ 2147483647 h 429"/>
                <a:gd name="T52" fmla="*/ 2147483647 w 156"/>
                <a:gd name="T53" fmla="*/ 2147483647 h 429"/>
                <a:gd name="T54" fmla="*/ 2147483647 w 156"/>
                <a:gd name="T55" fmla="*/ 2147483647 h 429"/>
                <a:gd name="T56" fmla="*/ 2147483647 w 156"/>
                <a:gd name="T57" fmla="*/ 2147483647 h 429"/>
                <a:gd name="T58" fmla="*/ 2147483647 w 156"/>
                <a:gd name="T59" fmla="*/ 2147483647 h 429"/>
                <a:gd name="T60" fmla="*/ 2147483647 w 156"/>
                <a:gd name="T61" fmla="*/ 2147483647 h 429"/>
                <a:gd name="T62" fmla="*/ 2147483647 w 156"/>
                <a:gd name="T63" fmla="*/ 2147483647 h 429"/>
                <a:gd name="T64" fmla="*/ 2147483647 w 156"/>
                <a:gd name="T65" fmla="*/ 2147483647 h 429"/>
                <a:gd name="T66" fmla="*/ 2147483647 w 156"/>
                <a:gd name="T67" fmla="*/ 2147483647 h 429"/>
                <a:gd name="T68" fmla="*/ 2147483647 w 156"/>
                <a:gd name="T69" fmla="*/ 2147483647 h 429"/>
                <a:gd name="T70" fmla="*/ 2147483647 w 156"/>
                <a:gd name="T71" fmla="*/ 2147483647 h 429"/>
                <a:gd name="T72" fmla="*/ 2147483647 w 156"/>
                <a:gd name="T73" fmla="*/ 2147483647 h 429"/>
                <a:gd name="T74" fmla="*/ 2147483647 w 156"/>
                <a:gd name="T75" fmla="*/ 2147483647 h 429"/>
                <a:gd name="T76" fmla="*/ 2147483647 w 156"/>
                <a:gd name="T77" fmla="*/ 2147483647 h 429"/>
                <a:gd name="T78" fmla="*/ 2147483647 w 156"/>
                <a:gd name="T79" fmla="*/ 2147483647 h 429"/>
                <a:gd name="T80" fmla="*/ 2147483647 w 156"/>
                <a:gd name="T81" fmla="*/ 2147483647 h 429"/>
                <a:gd name="T82" fmla="*/ 2147483647 w 156"/>
                <a:gd name="T83" fmla="*/ 2147483647 h 429"/>
                <a:gd name="T84" fmla="*/ 2147483647 w 156"/>
                <a:gd name="T85" fmla="*/ 2147483647 h 4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429"/>
                <a:gd name="T131" fmla="*/ 156 w 156"/>
                <a:gd name="T132" fmla="*/ 429 h 4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429">
                  <a:moveTo>
                    <a:pt x="104" y="6"/>
                  </a:moveTo>
                  <a:lnTo>
                    <a:pt x="104" y="6"/>
                  </a:lnTo>
                  <a:lnTo>
                    <a:pt x="110" y="4"/>
                  </a:lnTo>
                  <a:lnTo>
                    <a:pt x="117" y="2"/>
                  </a:lnTo>
                  <a:lnTo>
                    <a:pt x="125" y="1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5" y="2"/>
                  </a:lnTo>
                  <a:lnTo>
                    <a:pt x="148" y="3"/>
                  </a:lnTo>
                  <a:lnTo>
                    <a:pt x="150" y="5"/>
                  </a:lnTo>
                  <a:lnTo>
                    <a:pt x="153" y="8"/>
                  </a:lnTo>
                  <a:lnTo>
                    <a:pt x="156" y="14"/>
                  </a:lnTo>
                  <a:lnTo>
                    <a:pt x="156" y="18"/>
                  </a:lnTo>
                  <a:lnTo>
                    <a:pt x="155" y="20"/>
                  </a:lnTo>
                  <a:lnTo>
                    <a:pt x="153" y="23"/>
                  </a:lnTo>
                  <a:lnTo>
                    <a:pt x="149" y="27"/>
                  </a:lnTo>
                  <a:lnTo>
                    <a:pt x="145" y="33"/>
                  </a:lnTo>
                  <a:lnTo>
                    <a:pt x="141" y="41"/>
                  </a:lnTo>
                  <a:lnTo>
                    <a:pt x="137" y="53"/>
                  </a:lnTo>
                  <a:lnTo>
                    <a:pt x="134" y="65"/>
                  </a:lnTo>
                  <a:lnTo>
                    <a:pt x="131" y="77"/>
                  </a:lnTo>
                  <a:lnTo>
                    <a:pt x="129" y="99"/>
                  </a:lnTo>
                  <a:lnTo>
                    <a:pt x="126" y="118"/>
                  </a:lnTo>
                  <a:lnTo>
                    <a:pt x="124" y="128"/>
                  </a:lnTo>
                  <a:lnTo>
                    <a:pt x="121" y="137"/>
                  </a:lnTo>
                  <a:lnTo>
                    <a:pt x="110" y="160"/>
                  </a:lnTo>
                  <a:lnTo>
                    <a:pt x="98" y="187"/>
                  </a:lnTo>
                  <a:lnTo>
                    <a:pt x="75" y="234"/>
                  </a:lnTo>
                  <a:lnTo>
                    <a:pt x="70" y="243"/>
                  </a:lnTo>
                  <a:lnTo>
                    <a:pt x="66" y="251"/>
                  </a:lnTo>
                  <a:lnTo>
                    <a:pt x="56" y="267"/>
                  </a:lnTo>
                  <a:lnTo>
                    <a:pt x="50" y="276"/>
                  </a:lnTo>
                  <a:lnTo>
                    <a:pt x="45" y="287"/>
                  </a:lnTo>
                  <a:lnTo>
                    <a:pt x="40" y="300"/>
                  </a:lnTo>
                  <a:lnTo>
                    <a:pt x="34" y="314"/>
                  </a:lnTo>
                  <a:lnTo>
                    <a:pt x="14" y="378"/>
                  </a:lnTo>
                  <a:lnTo>
                    <a:pt x="10" y="391"/>
                  </a:lnTo>
                  <a:lnTo>
                    <a:pt x="8" y="404"/>
                  </a:lnTo>
                  <a:lnTo>
                    <a:pt x="6" y="414"/>
                  </a:lnTo>
                  <a:lnTo>
                    <a:pt x="7" y="424"/>
                  </a:lnTo>
                  <a:lnTo>
                    <a:pt x="7" y="429"/>
                  </a:lnTo>
                  <a:lnTo>
                    <a:pt x="6" y="428"/>
                  </a:lnTo>
                  <a:lnTo>
                    <a:pt x="4" y="423"/>
                  </a:lnTo>
                  <a:lnTo>
                    <a:pt x="2" y="414"/>
                  </a:lnTo>
                  <a:lnTo>
                    <a:pt x="0" y="402"/>
                  </a:lnTo>
                  <a:lnTo>
                    <a:pt x="0" y="387"/>
                  </a:lnTo>
                  <a:lnTo>
                    <a:pt x="2" y="370"/>
                  </a:lnTo>
                  <a:lnTo>
                    <a:pt x="4" y="362"/>
                  </a:lnTo>
                  <a:lnTo>
                    <a:pt x="6" y="352"/>
                  </a:lnTo>
                  <a:lnTo>
                    <a:pt x="14" y="332"/>
                  </a:lnTo>
                  <a:lnTo>
                    <a:pt x="25" y="310"/>
                  </a:lnTo>
                  <a:lnTo>
                    <a:pt x="49" y="260"/>
                  </a:lnTo>
                  <a:lnTo>
                    <a:pt x="73" y="209"/>
                  </a:lnTo>
                  <a:lnTo>
                    <a:pt x="83" y="186"/>
                  </a:lnTo>
                  <a:lnTo>
                    <a:pt x="91" y="164"/>
                  </a:lnTo>
                  <a:lnTo>
                    <a:pt x="103" y="130"/>
                  </a:lnTo>
                  <a:lnTo>
                    <a:pt x="111" y="101"/>
                  </a:lnTo>
                  <a:lnTo>
                    <a:pt x="118" y="76"/>
                  </a:lnTo>
                  <a:lnTo>
                    <a:pt x="120" y="64"/>
                  </a:lnTo>
                  <a:lnTo>
                    <a:pt x="121" y="53"/>
                  </a:lnTo>
                  <a:lnTo>
                    <a:pt x="122" y="42"/>
                  </a:lnTo>
                  <a:lnTo>
                    <a:pt x="123" y="35"/>
                  </a:lnTo>
                  <a:lnTo>
                    <a:pt x="125" y="31"/>
                  </a:lnTo>
                  <a:lnTo>
                    <a:pt x="127" y="26"/>
                  </a:lnTo>
                  <a:lnTo>
                    <a:pt x="129" y="21"/>
                  </a:lnTo>
                  <a:lnTo>
                    <a:pt x="130" y="18"/>
                  </a:lnTo>
                  <a:lnTo>
                    <a:pt x="131" y="14"/>
                  </a:lnTo>
                  <a:lnTo>
                    <a:pt x="130" y="12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08" y="5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FBE91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" name="Group 23"/>
          <p:cNvGrpSpPr>
            <a:grpSpLocks/>
          </p:cNvGrpSpPr>
          <p:nvPr/>
        </p:nvGrpSpPr>
        <p:grpSpPr bwMode="auto">
          <a:xfrm>
            <a:off x="498475" y="1772816"/>
            <a:ext cx="3373438" cy="2959100"/>
            <a:chOff x="3488" y="1003"/>
            <a:chExt cx="2125" cy="1864"/>
          </a:xfrm>
        </p:grpSpPr>
        <p:grpSp>
          <p:nvGrpSpPr>
            <p:cNvPr id="53" name="Group 24"/>
            <p:cNvGrpSpPr>
              <a:grpSpLocks/>
            </p:cNvGrpSpPr>
            <p:nvPr/>
          </p:nvGrpSpPr>
          <p:grpSpPr bwMode="auto">
            <a:xfrm>
              <a:off x="3989" y="1562"/>
              <a:ext cx="1207" cy="1305"/>
              <a:chOff x="3989" y="1562"/>
              <a:chExt cx="1207" cy="1305"/>
            </a:xfrm>
          </p:grpSpPr>
          <p:pic>
            <p:nvPicPr>
              <p:cNvPr id="61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9" y="1562"/>
                <a:ext cx="1207" cy="1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4019" y="1577"/>
                <a:ext cx="1146" cy="1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grpSp>
          <p:nvGrpSpPr>
            <p:cNvPr id="54" name="Group 27"/>
            <p:cNvGrpSpPr>
              <a:grpSpLocks/>
            </p:cNvGrpSpPr>
            <p:nvPr/>
          </p:nvGrpSpPr>
          <p:grpSpPr bwMode="auto">
            <a:xfrm>
              <a:off x="3488" y="1003"/>
              <a:ext cx="2125" cy="1651"/>
              <a:chOff x="3488" y="1003"/>
              <a:chExt cx="2125" cy="1651"/>
            </a:xfrm>
          </p:grpSpPr>
          <p:pic>
            <p:nvPicPr>
              <p:cNvPr id="59" name="Picture 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" y="1003"/>
                <a:ext cx="2125" cy="1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Text Box 29"/>
              <p:cNvSpPr txBox="1">
                <a:spLocks noChangeArrowheads="1"/>
              </p:cNvSpPr>
              <p:nvPr/>
            </p:nvSpPr>
            <p:spPr bwMode="auto">
              <a:xfrm>
                <a:off x="3803" y="1247"/>
                <a:ext cx="1496" cy="1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55" name="AutoShape 30"/>
            <p:cNvSpPr>
              <a:spLocks noChangeArrowheads="1"/>
            </p:cNvSpPr>
            <p:nvPr/>
          </p:nvSpPr>
          <p:spPr bwMode="auto">
            <a:xfrm>
              <a:off x="4019" y="1843"/>
              <a:ext cx="532" cy="1011"/>
            </a:xfrm>
            <a:custGeom>
              <a:avLst/>
              <a:gdLst>
                <a:gd name="T0" fmla="*/ 0 w 1100667"/>
                <a:gd name="T1" fmla="*/ 0 h 2102555"/>
                <a:gd name="T2" fmla="*/ 0 w 1100667"/>
                <a:gd name="T3" fmla="*/ 0 h 2102555"/>
                <a:gd name="T4" fmla="*/ 0 w 1100667"/>
                <a:gd name="T5" fmla="*/ 0 h 2102555"/>
                <a:gd name="T6" fmla="*/ 0 w 1100667"/>
                <a:gd name="T7" fmla="*/ 0 h 2102555"/>
                <a:gd name="T8" fmla="*/ 0 w 1100667"/>
                <a:gd name="T9" fmla="*/ 0 h 2102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0667"/>
                <a:gd name="T16" fmla="*/ 0 h 2102555"/>
                <a:gd name="T17" fmla="*/ 1100667 w 1100667"/>
                <a:gd name="T18" fmla="*/ 2102555 h 2102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0667" h="2102555">
                  <a:moveTo>
                    <a:pt x="0" y="0"/>
                  </a:moveTo>
                  <a:lnTo>
                    <a:pt x="28223" y="1354666"/>
                  </a:lnTo>
                  <a:lnTo>
                    <a:pt x="1100667" y="2102555"/>
                  </a:lnTo>
                  <a:lnTo>
                    <a:pt x="1100667" y="677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>
                <a:alpha val="65097"/>
              </a:srgbClr>
            </a:solidFill>
            <a:ln>
              <a:noFill/>
            </a:ln>
            <a:effectLst>
              <a:outerShdw dist="110430" dir="722555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31"/>
            <p:cNvSpPr>
              <a:spLocks noChangeArrowheads="1"/>
            </p:cNvSpPr>
            <p:nvPr/>
          </p:nvSpPr>
          <p:spPr bwMode="auto">
            <a:xfrm>
              <a:off x="4551" y="1918"/>
              <a:ext cx="620" cy="937"/>
            </a:xfrm>
            <a:custGeom>
              <a:avLst/>
              <a:gdLst>
                <a:gd name="T0" fmla="*/ 0 w 1284111"/>
                <a:gd name="T1" fmla="*/ 0 h 1947333"/>
                <a:gd name="T2" fmla="*/ 0 w 1284111"/>
                <a:gd name="T3" fmla="*/ 0 h 1947333"/>
                <a:gd name="T4" fmla="*/ 0 w 1284111"/>
                <a:gd name="T5" fmla="*/ 0 h 1947333"/>
                <a:gd name="T6" fmla="*/ 0 w 1284111"/>
                <a:gd name="T7" fmla="*/ 0 h 1947333"/>
                <a:gd name="T8" fmla="*/ 0 w 1284111"/>
                <a:gd name="T9" fmla="*/ 0 h 1947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4111"/>
                <a:gd name="T16" fmla="*/ 0 h 1947333"/>
                <a:gd name="T17" fmla="*/ 1284111 w 1284111"/>
                <a:gd name="T18" fmla="*/ 1947333 h 1947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4111" h="1947333">
                  <a:moveTo>
                    <a:pt x="0" y="522111"/>
                  </a:moveTo>
                  <a:lnTo>
                    <a:pt x="1284111" y="0"/>
                  </a:lnTo>
                  <a:lnTo>
                    <a:pt x="1255889" y="1312333"/>
                  </a:lnTo>
                  <a:lnTo>
                    <a:pt x="0" y="1947333"/>
                  </a:lnTo>
                  <a:lnTo>
                    <a:pt x="0" y="522111"/>
                  </a:lnTo>
                  <a:close/>
                </a:path>
              </a:pathLst>
            </a:custGeom>
            <a:solidFill>
              <a:srgbClr val="262626">
                <a:alpha val="65097"/>
              </a:srgbClr>
            </a:solidFill>
            <a:ln>
              <a:noFill/>
            </a:ln>
            <a:effectLst>
              <a:outerShdw dist="110430" dir="722555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32"/>
            <p:cNvSpPr>
              <a:spLocks noChangeArrowheads="1"/>
            </p:cNvSpPr>
            <p:nvPr/>
          </p:nvSpPr>
          <p:spPr bwMode="auto">
            <a:xfrm>
              <a:off x="4197" y="1958"/>
              <a:ext cx="100" cy="447"/>
            </a:xfrm>
            <a:custGeom>
              <a:avLst/>
              <a:gdLst>
                <a:gd name="T0" fmla="*/ 0 w 254000"/>
                <a:gd name="T1" fmla="*/ 0 h 931333"/>
                <a:gd name="T2" fmla="*/ 0 w 254000"/>
                <a:gd name="T3" fmla="*/ 0 h 931333"/>
                <a:gd name="T4" fmla="*/ 0 w 254000"/>
                <a:gd name="T5" fmla="*/ 0 h 931333"/>
                <a:gd name="T6" fmla="*/ 0 w 254000"/>
                <a:gd name="T7" fmla="*/ 0 h 931333"/>
                <a:gd name="T8" fmla="*/ 0 w 254000"/>
                <a:gd name="T9" fmla="*/ 0 h 931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000"/>
                <a:gd name="T16" fmla="*/ 0 h 931333"/>
                <a:gd name="T17" fmla="*/ 254000 w 254000"/>
                <a:gd name="T18" fmla="*/ 931333 h 931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000" h="931333">
                  <a:moveTo>
                    <a:pt x="42333" y="0"/>
                  </a:moveTo>
                  <a:lnTo>
                    <a:pt x="0" y="790222"/>
                  </a:lnTo>
                  <a:lnTo>
                    <a:pt x="183444" y="931333"/>
                  </a:lnTo>
                  <a:lnTo>
                    <a:pt x="254000" y="98778"/>
                  </a:lnTo>
                  <a:lnTo>
                    <a:pt x="42333" y="0"/>
                  </a:lnTo>
                  <a:close/>
                </a:path>
              </a:pathLst>
            </a:custGeom>
            <a:solidFill>
              <a:srgbClr val="262626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8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1410"/>
              <a:ext cx="1796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156991"/>
            <a:ext cx="70643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35"/>
          <p:cNvPicPr>
            <a:picLocks noChangeAspect="1" noChangeArrowheads="1"/>
          </p:cNvPicPr>
          <p:nvPr/>
        </p:nvPicPr>
        <p:blipFill>
          <a:blip r:embed="rId10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17378"/>
            <a:ext cx="8874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0" contrast="10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36"/>
          <p:cNvPicPr>
            <a:picLocks noChangeAspect="1" noChangeArrowheads="1"/>
          </p:cNvPicPr>
          <p:nvPr/>
        </p:nvPicPr>
        <p:blipFill>
          <a:blip r:embed="rId11">
            <a:lum bright="100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098378"/>
            <a:ext cx="43973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0" contrast="-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Рисунок 4" descr="up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</a:rPr>
              <a:t>Корпоративное облачное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хранилище: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актуальные </a:t>
            </a:r>
            <a:r>
              <a:rPr lang="ru-RU" sz="1600" b="1" dirty="0">
                <a:solidFill>
                  <a:schemeClr val="bg1"/>
                </a:solidFill>
              </a:rPr>
              <a:t>проблемы</a:t>
            </a:r>
          </a:p>
        </p:txBody>
      </p:sp>
      <p:pic>
        <p:nvPicPr>
          <p:cNvPr id="69" name="Рисунок 5"/>
          <p:cNvPicPr/>
          <p:nvPr/>
        </p:nvPicPr>
        <p:blipFill>
          <a:blip r:embed="rId13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10</a:t>
            </a:fld>
            <a:endParaRPr/>
          </a:p>
        </p:txBody>
      </p:sp>
      <p:sp>
        <p:nvSpPr>
          <p:cNvPr id="71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2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10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73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10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74" name="Рисунок 5" descr="bottom_line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6" name="Изображение 75" descr="i-teco_logo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77" name="Изображение 76" descr="linux-logo-png-transparen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31448"/>
            <a:ext cx="4573441" cy="9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60305" rIns="81936" bIns="40968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 hangingPunct="1">
              <a:buSzPct val="45000"/>
              <a:buFont typeface="StarSymbol" charset="0"/>
              <a:buNone/>
              <a:defRPr/>
            </a:pPr>
            <a:endParaRPr lang="en-US" b="1" dirty="0" smtClean="0">
              <a:solidFill>
                <a:srgbClr val="FFFFFF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5261978" y="3569122"/>
            <a:ext cx="3526231" cy="18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53095" rIns="81936" bIns="40968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Програмно-определяемое</a:t>
            </a:r>
          </a:p>
          <a:p>
            <a:pPr eaLnBrk="1" hangingPunct="1">
              <a:buClrTx/>
              <a:buFontTx/>
              <a:buNone/>
            </a:pPr>
            <a:endParaRPr lang="en-US" altLang="ru-RU" sz="15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Гибкое открытое решение на базе</a:t>
            </a: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 Архитектуры X86</a:t>
            </a:r>
          </a:p>
          <a:p>
            <a:pPr eaLnBrk="1" hangingPunct="1">
              <a:buClrTx/>
              <a:buFontTx/>
              <a:buNone/>
            </a:pPr>
            <a:endParaRPr lang="en-US" altLang="ru-RU" sz="15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Модульное, с возможностью </a:t>
            </a:r>
            <a:b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развития</a:t>
            </a:r>
            <a:b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US" altLang="ru-RU" sz="15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Открыто, базируется на инновациях от сообщества 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985411" y="3621396"/>
            <a:ext cx="329863" cy="3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ru-RU" altLang="ru-RU"/>
          </a:p>
        </p:txBody>
      </p:sp>
      <p:sp>
        <p:nvSpPr>
          <p:cNvPr id="14342" name="Rectangle 1"/>
          <p:cNvSpPr txBox="1">
            <a:spLocks noChangeArrowheads="1"/>
          </p:cNvSpPr>
          <p:nvPr/>
        </p:nvSpPr>
        <p:spPr bwMode="auto">
          <a:xfrm>
            <a:off x="-1088983" y="284600"/>
            <a:ext cx="6074394" cy="104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4089" rIns="0" bIns="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>
              <a:lnSpc>
                <a:spcPct val="102000"/>
              </a:lnSpc>
            </a:pPr>
            <a:endParaRPr lang="en-US" altLang="ru-RU">
              <a:solidFill>
                <a:srgbClr val="000000"/>
              </a:solidFill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9" y="1680077"/>
            <a:ext cx="8371961" cy="42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</a:rPr>
              <a:t>Корпоративное облачное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хранилище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5"/>
          <p:cNvPicPr/>
          <p:nvPr/>
        </p:nvPicPr>
        <p:blipFill>
          <a:blip r:embed="rId5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14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11</a:t>
            </a:fld>
            <a:endParaRPr/>
          </a:p>
        </p:txBody>
      </p:sp>
      <p:sp>
        <p:nvSpPr>
          <p:cNvPr id="15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11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11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7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11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18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11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0" name="Изображение 19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21" name="Изображение 20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6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043573" y="3694850"/>
            <a:ext cx="3526231" cy="18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53095" rIns="81936" bIns="40968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Програмно-определяемое</a:t>
            </a:r>
          </a:p>
          <a:p>
            <a:pPr eaLnBrk="1" hangingPunct="1">
              <a:buClrTx/>
              <a:buFontTx/>
              <a:buNone/>
            </a:pPr>
            <a:endParaRPr lang="en-US" altLang="ru-RU" sz="15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Гибкое открытое решение на базе</a:t>
            </a: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 Архитектуры X86</a:t>
            </a:r>
          </a:p>
          <a:p>
            <a:pPr eaLnBrk="1" hangingPunct="1">
              <a:buClrTx/>
              <a:buFontTx/>
              <a:buNone/>
            </a:pPr>
            <a:endParaRPr lang="en-US" altLang="ru-RU" sz="15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Модульное, с возможностью </a:t>
            </a:r>
            <a:b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развития</a:t>
            </a:r>
            <a:b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US" altLang="ru-RU" sz="15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ru-RU" sz="1500">
                <a:solidFill>
                  <a:srgbClr val="FFFFFF"/>
                </a:solidFill>
                <a:latin typeface="Arial" charset="0"/>
                <a:cs typeface="Arial" charset="0"/>
              </a:rPr>
              <a:t>Открыто, базируется на инновациях от сообщества 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4767006" y="3747124"/>
            <a:ext cx="329863" cy="3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247" tIns="41623" rIns="83247" bIns="41623" anchor="ctr"/>
          <a:lstStyle/>
          <a:p>
            <a:endParaRPr lang="ru-RU" altLang="ru-RU"/>
          </a:p>
        </p:txBody>
      </p:sp>
      <p:sp>
        <p:nvSpPr>
          <p:cNvPr id="21511" name="Rectangle 1"/>
          <p:cNvSpPr txBox="1">
            <a:spLocks noChangeArrowheads="1"/>
          </p:cNvSpPr>
          <p:nvPr/>
        </p:nvSpPr>
        <p:spPr bwMode="auto">
          <a:xfrm>
            <a:off x="395537" y="1552235"/>
            <a:ext cx="4032448" cy="454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877" rIns="0" bIns="0"/>
          <a:lstStyle>
            <a:lvl1pPr marL="365125" indent="-27305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marL="377825" indent="-285750" eaLnBrk="1">
              <a:spcAft>
                <a:spcPts val="1297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600" dirty="0" smtClean="0">
                <a:latin typeface="Verdana"/>
                <a:cs typeface="Verdana"/>
              </a:rPr>
              <a:t>Размещение </a:t>
            </a:r>
            <a:r>
              <a:rPr lang="ru-RU" altLang="ru-RU" sz="1600" dirty="0">
                <a:latin typeface="Verdana"/>
                <a:cs typeface="Verdana"/>
              </a:rPr>
              <a:t>в ЦОД клиента </a:t>
            </a:r>
            <a:r>
              <a:rPr lang="en-US" altLang="ru-RU" sz="1600" dirty="0" smtClean="0">
                <a:latin typeface="Verdana"/>
                <a:cs typeface="Verdana"/>
              </a:rPr>
              <a:t/>
            </a:r>
            <a:br>
              <a:rPr lang="en-US" altLang="ru-RU" sz="1600" dirty="0" smtClean="0">
                <a:latin typeface="Verdana"/>
                <a:cs typeface="Verdana"/>
              </a:rPr>
            </a:br>
            <a:r>
              <a:rPr lang="ru-RU" altLang="ru-RU" sz="1600" dirty="0" smtClean="0">
                <a:latin typeface="Verdana"/>
                <a:cs typeface="Verdana"/>
              </a:rPr>
              <a:t>или «Ай-Теко»</a:t>
            </a:r>
            <a:endParaRPr lang="en-US" altLang="ru-RU" sz="1600" dirty="0">
              <a:latin typeface="Verdana"/>
              <a:cs typeface="Verdana"/>
            </a:endParaRPr>
          </a:p>
          <a:p>
            <a:pPr marL="377825" indent="-285750" eaLnBrk="1">
              <a:spcAft>
                <a:spcPts val="1297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600" dirty="0">
                <a:latin typeface="Verdana"/>
                <a:cs typeface="Verdana"/>
              </a:rPr>
              <a:t>Поддержка различных СХД</a:t>
            </a:r>
            <a:r>
              <a:rPr lang="en-US" altLang="ru-RU" sz="1600" dirty="0">
                <a:latin typeface="Verdana"/>
                <a:cs typeface="Verdana"/>
              </a:rPr>
              <a:t> </a:t>
            </a:r>
          </a:p>
          <a:p>
            <a:pPr marL="377825" indent="-285750" eaLnBrk="1">
              <a:spcAft>
                <a:spcPts val="1297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600" dirty="0">
                <a:latin typeface="Verdana"/>
                <a:cs typeface="Verdana"/>
              </a:rPr>
              <a:t>Интеграция в существующую инфраструктуру клиента</a:t>
            </a:r>
            <a:r>
              <a:rPr lang="en-US" altLang="ru-RU" sz="1600" dirty="0">
                <a:latin typeface="Verdana"/>
                <a:cs typeface="Verdana"/>
              </a:rPr>
              <a:t> </a:t>
            </a:r>
          </a:p>
          <a:p>
            <a:pPr marL="377825" indent="-285750" eaLnBrk="1">
              <a:spcAft>
                <a:spcPts val="1297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600" dirty="0">
                <a:latin typeface="Verdana"/>
                <a:cs typeface="Verdana"/>
              </a:rPr>
              <a:t>Расширение функционала системы и клиентов за счет использования модулей-расширений</a:t>
            </a:r>
            <a:endParaRPr lang="en-US" altLang="ru-RU" sz="1600" dirty="0">
              <a:latin typeface="Verdana"/>
              <a:cs typeface="Verdana"/>
            </a:endParaRPr>
          </a:p>
          <a:p>
            <a:pPr marL="377825" indent="-285750" eaLnBrk="1">
              <a:spcAft>
                <a:spcPts val="1297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600" dirty="0">
                <a:latin typeface="Verdana"/>
                <a:cs typeface="Verdana"/>
              </a:rPr>
              <a:t>Автоматическая синхронизация файлов и каталогов</a:t>
            </a:r>
            <a:r>
              <a:rPr lang="en-US" altLang="ru-RU" sz="1600" dirty="0">
                <a:latin typeface="Verdana"/>
                <a:cs typeface="Verdana"/>
              </a:rPr>
              <a:t> </a:t>
            </a:r>
          </a:p>
          <a:p>
            <a:pPr marL="377825" indent="-285750" eaLnBrk="1">
              <a:spcAft>
                <a:spcPts val="1297"/>
              </a:spcAft>
              <a:buClr>
                <a:srgbClr val="00A249"/>
              </a:buClr>
              <a:buSzPct val="100000"/>
              <a:buFont typeface="Wingdings" charset="2"/>
              <a:buChar char="ü"/>
            </a:pPr>
            <a:r>
              <a:rPr lang="ru-RU" altLang="ru-RU" sz="1600" dirty="0">
                <a:latin typeface="Verdana"/>
                <a:cs typeface="Verdana"/>
              </a:rPr>
              <a:t>Инструменты совместной работы и предоставления доступа </a:t>
            </a:r>
            <a:r>
              <a:rPr lang="en-US" altLang="ru-RU" sz="1600" dirty="0" smtClean="0">
                <a:latin typeface="Verdana"/>
                <a:cs typeface="Verdana"/>
              </a:rPr>
              <a:t/>
            </a:r>
            <a:br>
              <a:rPr lang="en-US" altLang="ru-RU" sz="1600" dirty="0" smtClean="0">
                <a:latin typeface="Verdana"/>
                <a:cs typeface="Verdana"/>
              </a:rPr>
            </a:br>
            <a:r>
              <a:rPr lang="ru-RU" altLang="ru-RU" sz="1600" dirty="0" smtClean="0">
                <a:latin typeface="Verdana"/>
                <a:cs typeface="Verdana"/>
              </a:rPr>
              <a:t>к </a:t>
            </a:r>
            <a:r>
              <a:rPr lang="ru-RU" altLang="ru-RU" sz="1600" dirty="0">
                <a:latin typeface="Verdana"/>
                <a:cs typeface="Verdana"/>
              </a:rPr>
              <a:t>данным</a:t>
            </a:r>
            <a:r>
              <a:rPr lang="en-US" altLang="ru-RU" sz="1600" b="1" dirty="0">
                <a:latin typeface="Verdana"/>
                <a:cs typeface="Verdana"/>
              </a:rPr>
              <a:t> 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4" y="3673070"/>
            <a:ext cx="1168207" cy="875582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7" y="3314415"/>
            <a:ext cx="551694" cy="978677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16" y="3167759"/>
            <a:ext cx="603551" cy="1004814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2" y="1738090"/>
            <a:ext cx="1235909" cy="627283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3" y="1841185"/>
            <a:ext cx="1208540" cy="678104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4" y="1955897"/>
            <a:ext cx="1333860" cy="628735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06" y="2073513"/>
            <a:ext cx="1227267" cy="611310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94" y="3538029"/>
            <a:ext cx="1349706" cy="10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89" y="3134361"/>
            <a:ext cx="1201338" cy="766679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25" y="3430578"/>
            <a:ext cx="1122113" cy="872678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22" name="Text Box 12"/>
          <p:cNvSpPr txBox="1">
            <a:spLocks noChangeArrowheads="1"/>
          </p:cNvSpPr>
          <p:nvPr/>
        </p:nvSpPr>
        <p:spPr bwMode="auto">
          <a:xfrm>
            <a:off x="5371997" y="2697892"/>
            <a:ext cx="3592491" cy="32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936" tIns="53013" rIns="81936" bIns="40968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/>
            <a:r>
              <a:rPr lang="en-US" altLang="ru-RU" sz="1400" b="1" i="1">
                <a:solidFill>
                  <a:srgbClr val="000000"/>
                </a:solidFill>
                <a:latin typeface="Arial" charset="0"/>
                <a:ea typeface="MS Gothic" charset="-128"/>
              </a:rPr>
              <a:t>ownCloud Server</a:t>
            </a:r>
            <a:r>
              <a:rPr lang="en-US" altLang="ru-RU" sz="1400" i="1">
                <a:solidFill>
                  <a:srgbClr val="000000"/>
                </a:solidFill>
                <a:latin typeface="Arial" charset="0"/>
                <a:ea typeface="MS Gothic" charset="-128"/>
              </a:rPr>
              <a:t> – the brains</a:t>
            </a:r>
          </a:p>
        </p:txBody>
      </p:sp>
      <p:sp>
        <p:nvSpPr>
          <p:cNvPr id="21523" name="Line 15"/>
          <p:cNvSpPr>
            <a:spLocks noChangeShapeType="1"/>
          </p:cNvSpPr>
          <p:nvPr/>
        </p:nvSpPr>
        <p:spPr bwMode="auto">
          <a:xfrm flipV="1">
            <a:off x="5989951" y="3021102"/>
            <a:ext cx="269365" cy="389148"/>
          </a:xfrm>
          <a:prstGeom prst="line">
            <a:avLst/>
          </a:prstGeom>
          <a:noFill/>
          <a:ln w="9000">
            <a:solidFill>
              <a:srgbClr val="B3B3B3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247" tIns="41623" rIns="83247" bIns="41623"/>
          <a:lstStyle/>
          <a:p>
            <a:endParaRPr lang="ru-RU"/>
          </a:p>
        </p:txBody>
      </p:sp>
      <p:sp>
        <p:nvSpPr>
          <p:cNvPr id="21524" name="Line 16"/>
          <p:cNvSpPr>
            <a:spLocks noChangeShapeType="1"/>
          </p:cNvSpPr>
          <p:nvPr/>
        </p:nvSpPr>
        <p:spPr bwMode="auto">
          <a:xfrm flipH="1" flipV="1">
            <a:off x="6613668" y="3021102"/>
            <a:ext cx="272245" cy="389148"/>
          </a:xfrm>
          <a:prstGeom prst="line">
            <a:avLst/>
          </a:prstGeom>
          <a:noFill/>
          <a:ln w="9000">
            <a:solidFill>
              <a:srgbClr val="B3B3B3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247" tIns="41623" rIns="83247" bIns="41623"/>
          <a:lstStyle/>
          <a:p>
            <a:endParaRPr lang="ru-RU"/>
          </a:p>
        </p:txBody>
      </p:sp>
      <p:sp>
        <p:nvSpPr>
          <p:cNvPr id="21525" name="Text Box 13"/>
          <p:cNvSpPr txBox="1">
            <a:spLocks noChangeArrowheads="1"/>
          </p:cNvSpPr>
          <p:nvPr/>
        </p:nvSpPr>
        <p:spPr bwMode="auto">
          <a:xfrm>
            <a:off x="4663294" y="4846321"/>
            <a:ext cx="1639236" cy="10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53013" rIns="81936" bIns="40968"/>
          <a:lstStyle>
            <a:lvl1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/>
            <a:r>
              <a:rPr lang="en-US" altLang="ru-RU" sz="1400" b="1" i="1" dirty="0" err="1">
                <a:solidFill>
                  <a:srgbClr val="000000"/>
                </a:solidFill>
                <a:latin typeface="Arial" charset="0"/>
                <a:ea typeface="MS Gothic" charset="-128"/>
              </a:rPr>
              <a:t>iOS</a:t>
            </a:r>
            <a:r>
              <a:rPr lang="en-US" altLang="ru-RU" sz="1400" b="1" i="1" dirty="0">
                <a:solidFill>
                  <a:srgbClr val="000000"/>
                </a:solidFill>
                <a:latin typeface="Arial" charset="0"/>
                <a:ea typeface="MS Gothic" charset="-128"/>
              </a:rPr>
              <a:t> and Android</a:t>
            </a:r>
            <a:r>
              <a:rPr lang="en-US" altLang="ru-RU" sz="1400" i="1" dirty="0">
                <a:solidFill>
                  <a:srgbClr val="000000"/>
                </a:solidFill>
                <a:latin typeface="Arial" charset="0"/>
                <a:ea typeface="MS Gothic" charset="-128"/>
              </a:rPr>
              <a:t> – mobile access apps</a:t>
            </a:r>
          </a:p>
        </p:txBody>
      </p:sp>
      <p:sp>
        <p:nvSpPr>
          <p:cNvPr id="21526" name="Text Box 14"/>
          <p:cNvSpPr txBox="1">
            <a:spLocks noChangeArrowheads="1"/>
          </p:cNvSpPr>
          <p:nvPr/>
        </p:nvSpPr>
        <p:spPr bwMode="auto">
          <a:xfrm>
            <a:off x="6580537" y="4846321"/>
            <a:ext cx="2166442" cy="10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53013" rIns="81936" bIns="40968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/>
            <a:r>
              <a:rPr lang="en-US" altLang="ru-RU" sz="1400" b="1" i="1" dirty="0">
                <a:solidFill>
                  <a:srgbClr val="000000"/>
                </a:solidFill>
                <a:latin typeface="Arial" charset="0"/>
                <a:ea typeface="MS Gothic" charset="-128"/>
              </a:rPr>
              <a:t>Windows, Mac and Linux</a:t>
            </a:r>
            <a:r>
              <a:rPr lang="en-US" altLang="ru-RU" sz="1400" i="1" dirty="0">
                <a:solidFill>
                  <a:srgbClr val="000000"/>
                </a:solidFill>
                <a:latin typeface="Arial" charset="0"/>
                <a:ea typeface="MS Gothic" charset="-128"/>
              </a:rPr>
              <a:t> – desktop file </a:t>
            </a:r>
            <a:r>
              <a:rPr lang="en-US" altLang="ru-RU" sz="1400" i="1" dirty="0" smtClean="0">
                <a:solidFill>
                  <a:srgbClr val="000000"/>
                </a:solidFill>
                <a:latin typeface="Arial" charset="0"/>
                <a:ea typeface="MS Gothic" charset="-128"/>
              </a:rPr>
              <a:t/>
            </a:r>
            <a:br>
              <a:rPr lang="en-US" altLang="ru-RU" sz="1400" i="1" dirty="0" smtClean="0">
                <a:solidFill>
                  <a:srgbClr val="000000"/>
                </a:solidFill>
                <a:latin typeface="Arial" charset="0"/>
                <a:ea typeface="MS Gothic" charset="-128"/>
              </a:rPr>
            </a:br>
            <a:r>
              <a:rPr lang="en-US" altLang="ru-RU" sz="1400" i="1" dirty="0" smtClean="0">
                <a:solidFill>
                  <a:srgbClr val="000000"/>
                </a:solidFill>
                <a:latin typeface="Arial" charset="0"/>
                <a:ea typeface="MS Gothic" charset="-128"/>
              </a:rPr>
              <a:t>sync </a:t>
            </a:r>
            <a:r>
              <a:rPr lang="en-US" altLang="ru-RU" sz="1400" i="1" dirty="0">
                <a:solidFill>
                  <a:srgbClr val="000000"/>
                </a:solidFill>
                <a:latin typeface="Arial" charset="0"/>
                <a:ea typeface="MS Gothic" charset="-128"/>
              </a:rPr>
              <a:t>clients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531448"/>
            <a:ext cx="4573441" cy="9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60305" rIns="81936" bIns="40968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 hangingPunct="1">
              <a:buSzPct val="45000"/>
              <a:buFont typeface="StarSymbol" charset="0"/>
              <a:buNone/>
              <a:defRPr/>
            </a:pPr>
            <a:endParaRPr lang="en-US" b="1" dirty="0" smtClean="0">
              <a:solidFill>
                <a:srgbClr val="FFFFFF"/>
              </a:solidFill>
              <a:latin typeface="Arial" charset="0"/>
              <a:ea typeface="MS Gothic" charset="-128"/>
              <a:cs typeface="+mn-cs"/>
            </a:endParaRPr>
          </a:p>
        </p:txBody>
      </p:sp>
      <p:pic>
        <p:nvPicPr>
          <p:cNvPr id="26" name="Рисунок 4" descr="up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</a:rPr>
              <a:t>Корпоративное облачное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хранилище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5"/>
          <p:cNvPicPr/>
          <p:nvPr/>
        </p:nvPicPr>
        <p:blipFill>
          <a:blip r:embed="rId14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29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12</a:t>
            </a:fld>
            <a:endParaRPr/>
          </a:p>
        </p:txBody>
      </p:sp>
      <p:sp>
        <p:nvSpPr>
          <p:cNvPr id="30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1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12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2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12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33" name="Рисунок 5" descr="bottom_line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5" name="Изображение 34" descr="i-teco_logo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36" name="Изображение 35" descr="linux-logo-png-transparen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5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 bwMode="auto">
          <a:xfrm>
            <a:off x="395536" y="1510313"/>
            <a:ext cx="5649050" cy="47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err="1">
                <a:latin typeface="Verdana"/>
                <a:cs typeface="Verdana"/>
              </a:rPr>
              <a:t>OwnCloud</a:t>
            </a:r>
            <a:r>
              <a:rPr lang="ru-RU" sz="1600" b="1" dirty="0">
                <a:latin typeface="Verdana"/>
                <a:cs typeface="Verdana"/>
              </a:rPr>
              <a:t> </a:t>
            </a:r>
            <a:r>
              <a:rPr lang="ru-RU" sz="1600" dirty="0">
                <a:latin typeface="Verdana"/>
                <a:cs typeface="Verdana"/>
              </a:rPr>
              <a:t>– свободное и открытое </a:t>
            </a:r>
            <a:r>
              <a:rPr lang="en-US" sz="1600" dirty="0" smtClean="0">
                <a:latin typeface="Verdana"/>
                <a:cs typeface="Verdana"/>
              </a:rPr>
              <a:t>web</a:t>
            </a:r>
            <a:r>
              <a:rPr lang="ru-RU" sz="1600" dirty="0" smtClean="0">
                <a:latin typeface="Verdana"/>
                <a:cs typeface="Verdana"/>
              </a:rPr>
              <a:t>-приложение </a:t>
            </a:r>
            <a:r>
              <a:rPr lang="ru-RU" sz="1600" dirty="0">
                <a:latin typeface="Verdana"/>
                <a:cs typeface="Verdana"/>
              </a:rPr>
              <a:t>для организации синхронизации данных, удаленного доступа и </a:t>
            </a:r>
            <a:r>
              <a:rPr lang="ru-RU" sz="1600" dirty="0" smtClean="0">
                <a:latin typeface="Verdana"/>
                <a:cs typeface="Verdana"/>
              </a:rPr>
              <a:t>хранения </a:t>
            </a:r>
            <a:r>
              <a:rPr lang="ru-RU" sz="1600" dirty="0">
                <a:latin typeface="Verdana"/>
                <a:cs typeface="Verdana"/>
              </a:rPr>
              <a:t>данных </a:t>
            </a:r>
            <a:r>
              <a:rPr lang="en-US" sz="1600" dirty="0" smtClean="0">
                <a:latin typeface="Verdana"/>
                <a:cs typeface="Verdana"/>
              </a:rPr>
              <a:t/>
            </a:r>
            <a:br>
              <a:rPr lang="en-US" sz="1600" dirty="0" smtClean="0">
                <a:latin typeface="Verdana"/>
                <a:cs typeface="Verdana"/>
              </a:rPr>
            </a:br>
            <a:r>
              <a:rPr lang="ru-RU" sz="1600" dirty="0" smtClean="0">
                <a:latin typeface="Verdana"/>
                <a:cs typeface="Verdana"/>
              </a:rPr>
              <a:t>в «облаке» </a:t>
            </a:r>
          </a:p>
          <a:p>
            <a:pPr marL="444500" indent="-266700" eaLnBrk="1" hangingPunct="1">
              <a:spcBef>
                <a:spcPts val="936"/>
              </a:spcBef>
              <a:buClr>
                <a:srgbClr val="00A249"/>
              </a:buClr>
              <a:buFont typeface="Wingdings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Большое количество </a:t>
            </a:r>
            <a:r>
              <a:rPr lang="ru-RU" sz="1400" dirty="0">
                <a:latin typeface="Verdana"/>
                <a:cs typeface="Verdana"/>
              </a:rPr>
              <a:t>модулей-расширений </a:t>
            </a:r>
            <a:r>
              <a:rPr lang="ru-RU" sz="1400" dirty="0" smtClean="0">
                <a:latin typeface="Verdana"/>
                <a:cs typeface="Verdana"/>
              </a:rPr>
              <a:t>функционала</a:t>
            </a:r>
          </a:p>
          <a:p>
            <a:pPr marL="444500" indent="-266700" eaLnBrk="1" hangingPunct="1">
              <a:spcBef>
                <a:spcPts val="936"/>
              </a:spcBef>
              <a:buClr>
                <a:srgbClr val="00A249"/>
              </a:buClr>
              <a:buFont typeface="Wingdings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Идеальная адаптация </a:t>
            </a:r>
            <a:r>
              <a:rPr lang="ru-RU" sz="1400" dirty="0">
                <a:latin typeface="Verdana"/>
                <a:cs typeface="Verdana"/>
              </a:rPr>
              <a:t>для конкретных корпоративных нужд и задач </a:t>
            </a:r>
            <a:endParaRPr lang="ru-RU" sz="1400" dirty="0" smtClean="0">
              <a:latin typeface="Verdana"/>
              <a:cs typeface="Verdana"/>
            </a:endParaRPr>
          </a:p>
          <a:p>
            <a:pPr marL="444500" indent="-266700" eaLnBrk="1" hangingPunct="1">
              <a:spcBef>
                <a:spcPts val="936"/>
              </a:spcBef>
              <a:buClr>
                <a:srgbClr val="00A249"/>
              </a:buClr>
              <a:buFont typeface="Wingdings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Мониторинг </a:t>
            </a:r>
            <a:r>
              <a:rPr lang="ru-RU" sz="1400" dirty="0">
                <a:latin typeface="Verdana"/>
                <a:cs typeface="Verdana"/>
              </a:rPr>
              <a:t>ключевых компонентов </a:t>
            </a:r>
            <a:r>
              <a:rPr lang="ru-RU" sz="1400" dirty="0" smtClean="0">
                <a:latin typeface="Verdana"/>
                <a:cs typeface="Verdana"/>
              </a:rPr>
              <a:t>системы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и </a:t>
            </a:r>
            <a:r>
              <a:rPr lang="ru-RU" sz="1400" dirty="0">
                <a:latin typeface="Verdana"/>
                <a:cs typeface="Verdana"/>
              </a:rPr>
              <a:t>активности пользователей и </a:t>
            </a:r>
            <a:r>
              <a:rPr lang="ru-RU" sz="1400" dirty="0" smtClean="0">
                <a:latin typeface="Verdana"/>
                <a:cs typeface="Verdana"/>
              </a:rPr>
              <a:t>групп</a:t>
            </a:r>
          </a:p>
          <a:p>
            <a:pPr marL="444500" indent="-266700" eaLnBrk="1" hangingPunct="1">
              <a:spcBef>
                <a:spcPts val="936"/>
              </a:spcBef>
              <a:buClr>
                <a:srgbClr val="00A249"/>
              </a:buClr>
              <a:buFont typeface="Wingdings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Создание </a:t>
            </a:r>
            <a:r>
              <a:rPr lang="ru-RU" sz="1400" dirty="0">
                <a:latin typeface="Verdana"/>
                <a:cs typeface="Verdana"/>
              </a:rPr>
              <a:t>и управление ролями пользователей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в </a:t>
            </a:r>
            <a:r>
              <a:rPr lang="ru-RU" sz="1400" dirty="0">
                <a:latin typeface="Verdana"/>
                <a:cs typeface="Verdana"/>
              </a:rPr>
              <a:t>рамках </a:t>
            </a:r>
            <a:r>
              <a:rPr lang="ru-RU" sz="1400" dirty="0" smtClean="0">
                <a:latin typeface="Verdana"/>
                <a:cs typeface="Verdana"/>
              </a:rPr>
              <a:t>системы</a:t>
            </a:r>
          </a:p>
          <a:p>
            <a:pPr marL="444500" indent="-266700" eaLnBrk="1" hangingPunct="1">
              <a:spcBef>
                <a:spcPts val="936"/>
              </a:spcBef>
              <a:buClr>
                <a:srgbClr val="00A249"/>
              </a:buClr>
              <a:buFont typeface="Wingdings" charset="2"/>
              <a:buChar char="ü"/>
            </a:pPr>
            <a:r>
              <a:rPr lang="ru-RU" sz="1400" dirty="0">
                <a:latin typeface="Verdana"/>
                <a:cs typeface="Verdana"/>
              </a:rPr>
              <a:t>Квотирование дискового пространства  </a:t>
            </a:r>
            <a:r>
              <a:rPr lang="ru-RU" sz="1400" dirty="0" smtClean="0">
                <a:latin typeface="Verdana"/>
                <a:cs typeface="Verdana"/>
              </a:rPr>
              <a:t>(индивидуальные пользователи и группы)</a:t>
            </a:r>
          </a:p>
          <a:p>
            <a:pPr marL="444500" indent="-266700" eaLnBrk="1" hangingPunct="1">
              <a:spcBef>
                <a:spcPts val="936"/>
              </a:spcBef>
              <a:buClr>
                <a:srgbClr val="00A249"/>
              </a:buClr>
              <a:buFont typeface="Wingdings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Управление </a:t>
            </a:r>
            <a:r>
              <a:rPr lang="ru-RU" sz="1400" dirty="0">
                <a:latin typeface="Verdana"/>
                <a:cs typeface="Verdana"/>
              </a:rPr>
              <a:t>и разграничение доступа (индивидуальные пользователи и группы</a:t>
            </a:r>
            <a:r>
              <a:rPr lang="ru-RU" sz="1400" dirty="0" smtClean="0">
                <a:latin typeface="Verdana"/>
                <a:cs typeface="Verdana"/>
              </a:rPr>
              <a:t>)</a:t>
            </a:r>
            <a:endParaRPr lang="en-US" sz="1800" dirty="0" smtClean="0"/>
          </a:p>
        </p:txBody>
      </p:sp>
      <p:pic>
        <p:nvPicPr>
          <p:cNvPr id="2050" name="Picture 2" descr="http://megainfo.com.ua/upload/image1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943697" cy="15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owncloud.org/wp-content/uploads/2012/09/owncloud-squar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2119784" cy="21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531448"/>
            <a:ext cx="4573441" cy="9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60305" rIns="81936" bIns="40968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 hangingPunct="1">
              <a:buSzPct val="45000"/>
              <a:buFont typeface="StarSymbol" charset="0"/>
              <a:buNone/>
              <a:defRPr/>
            </a:pPr>
            <a:endParaRPr lang="en-US" b="1" dirty="0" smtClean="0">
              <a:solidFill>
                <a:srgbClr val="FFFFFF"/>
              </a:solidFill>
              <a:latin typeface="Arial" charset="0"/>
              <a:ea typeface="MS Gothic" charset="-128"/>
              <a:cs typeface="+mn-cs"/>
            </a:endParaRPr>
          </a:p>
        </p:txBody>
      </p:sp>
      <p:pic>
        <p:nvPicPr>
          <p:cNvPr id="18" name="Рисунок 4" descr="u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39738" y="687311"/>
            <a:ext cx="496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Ключевые компоненты решения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5"/>
          <p:cNvPicPr/>
          <p:nvPr/>
        </p:nvPicPr>
        <p:blipFill>
          <a:blip r:embed="rId6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13</a:t>
            </a:fld>
            <a:endParaRPr/>
          </a:p>
        </p:txBody>
      </p:sp>
      <p:sp>
        <p:nvSpPr>
          <p:cNvPr id="22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13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13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5" name="Рисунок 5" descr="bottom_lin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7" name="Изображение 26" descr="i-teco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28" name="Изображение 27" descr="linux-logo-png-transpare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2208054"/>
            <a:ext cx="453650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68288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600" dirty="0" smtClean="0"/>
              <a:t>Основано на </a:t>
            </a:r>
            <a:r>
              <a:rPr lang="en-US" sz="1600" dirty="0"/>
              <a:t>c</a:t>
            </a:r>
            <a:r>
              <a:rPr lang="en-US" sz="1600" dirty="0" smtClean="0"/>
              <a:t>ommunity-based </a:t>
            </a:r>
            <a:r>
              <a:rPr lang="en-US" sz="1600" dirty="0" err="1" smtClean="0"/>
              <a:t>opensource</a:t>
            </a:r>
            <a:r>
              <a:rPr lang="en-US" sz="1600" dirty="0" smtClean="0"/>
              <a:t>:</a:t>
            </a:r>
          </a:p>
          <a:p>
            <a:pPr marL="830262" lvl="2" indent="-285750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400" dirty="0" err="1" smtClean="0"/>
              <a:t>GlusterFS</a:t>
            </a:r>
            <a:endParaRPr lang="ru-RU" sz="1400" dirty="0" smtClean="0"/>
          </a:p>
          <a:p>
            <a:pPr marL="830262" lvl="2" indent="-285750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CentOS</a:t>
            </a:r>
          </a:p>
          <a:p>
            <a:pPr marL="830262" lvl="2" indent="-285750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1400" dirty="0" err="1" smtClean="0"/>
              <a:t>OwnCloud</a:t>
            </a:r>
            <a:r>
              <a:rPr lang="en-US" sz="1400" dirty="0" smtClean="0"/>
              <a:t> community</a:t>
            </a:r>
          </a:p>
          <a:p>
            <a:pPr marL="373062" lvl="1" indent="-285750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Техническая поддержка сертифицированных специалистов  «Ай-Теко»</a:t>
            </a:r>
          </a:p>
          <a:p>
            <a:pPr marL="373062" lvl="1" indent="-285750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Масштабирование, развитие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 сопровождение</a:t>
            </a:r>
            <a:endParaRPr lang="en-US" sz="1600" dirty="0" smtClean="0"/>
          </a:p>
        </p:txBody>
      </p:sp>
      <p:pic>
        <p:nvPicPr>
          <p:cNvPr id="19" name="Picture 8" descr="http://murmolka.com/img/l/www.misdivision.com/blog/wp-content/uploads/2010/11/glusterf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5"/>
          <a:stretch/>
        </p:blipFill>
        <p:spPr bwMode="auto">
          <a:xfrm>
            <a:off x="4499992" y="2275644"/>
            <a:ext cx="2304256" cy="8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rimuhosting.com/wp-content/uploads/2014/07/cento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555881" cy="11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extremetech.com/wp-content/uploads/2011/08/tux-logo-large-mat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968" y="6957392"/>
            <a:ext cx="763198" cy="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531448"/>
            <a:ext cx="4573441" cy="9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936" tIns="60305" rIns="81936" bIns="40968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 hangingPunct="1">
              <a:buSzPct val="45000"/>
              <a:buFont typeface="StarSymbol" charset="0"/>
              <a:buNone/>
              <a:defRPr/>
            </a:pPr>
            <a:endParaRPr lang="en-US" b="1" dirty="0" smtClean="0">
              <a:solidFill>
                <a:srgbClr val="FFFFFF"/>
              </a:solidFill>
              <a:latin typeface="Arial" charset="0"/>
              <a:ea typeface="MS Gothic" charset="-128"/>
              <a:cs typeface="+mn-cs"/>
            </a:endParaRPr>
          </a:p>
        </p:txBody>
      </p:sp>
      <p:pic>
        <p:nvPicPr>
          <p:cNvPr id="18" name="Рисунок 4" descr="up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39738" y="687311"/>
            <a:ext cx="496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Ключевые </a:t>
            </a:r>
            <a:r>
              <a:rPr lang="ru-RU" sz="1600" b="1" dirty="0" smtClean="0">
                <a:solidFill>
                  <a:schemeClr val="bg1"/>
                </a:solidFill>
              </a:rPr>
              <a:t>особенности решения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5"/>
          <p:cNvPicPr/>
          <p:nvPr/>
        </p:nvPicPr>
        <p:blipFill>
          <a:blip r:embed="rId7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24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14</a:t>
            </a:fld>
            <a:endParaRPr/>
          </a:p>
        </p:txBody>
      </p:sp>
      <p:sp>
        <p:nvSpPr>
          <p:cNvPr id="25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14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7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14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9" name="Рисунок 5" descr="bottom_line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1" name="Изображение 30" descr="i-teco_logo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33" name="Picture 4" descr="http://habrastorage.org/storage2/d22/026/79b/d2202679b359b8ed7d307d6c648ee8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25862"/>
            <a:ext cx="3024336" cy="14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Изображение 33" descr="linux-logo-png-transparen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 bwMode="auto">
          <a:xfrm>
            <a:off x="370136" y="2371261"/>
            <a:ext cx="568863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4000">
              <a:spcBef>
                <a:spcPts val="600"/>
              </a:spcBef>
              <a:buClr>
                <a:srgbClr val="00A249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/>
                <a:cs typeface="Verdana"/>
              </a:rPr>
              <a:t>Анализ аппаратного обеспечения клиента на предмет совместимости с </a:t>
            </a:r>
            <a:r>
              <a:rPr lang="en-US" sz="1200" dirty="0" smtClean="0">
                <a:latin typeface="Verdana"/>
                <a:cs typeface="Verdana"/>
              </a:rPr>
              <a:t>Linux</a:t>
            </a:r>
            <a:r>
              <a:rPr lang="ru-RU" sz="1200" dirty="0" smtClean="0">
                <a:latin typeface="Verdana"/>
                <a:cs typeface="Verdana"/>
              </a:rPr>
              <a:t>. </a:t>
            </a:r>
            <a:r>
              <a:rPr lang="ru-RU" sz="1200" dirty="0">
                <a:latin typeface="Verdana"/>
                <a:cs typeface="Verdana"/>
              </a:rPr>
              <a:t>Решение проблем </a:t>
            </a:r>
            <a:r>
              <a:rPr lang="ru-RU" sz="1200" dirty="0" smtClean="0">
                <a:latin typeface="Verdana"/>
                <a:cs typeface="Verdana"/>
              </a:rPr>
              <a:t>совместимости</a:t>
            </a:r>
            <a:endParaRPr lang="ru-RU" sz="1200" dirty="0">
              <a:latin typeface="Verdana"/>
              <a:cs typeface="Verdana"/>
            </a:endParaRPr>
          </a:p>
          <a:p>
            <a:pPr indent="-254000">
              <a:spcBef>
                <a:spcPts val="600"/>
              </a:spcBef>
              <a:buClr>
                <a:srgbClr val="00A249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/>
                <a:cs typeface="Verdana"/>
              </a:rPr>
              <a:t>Анализ используемого ПО, </a:t>
            </a:r>
            <a:r>
              <a:rPr lang="ru-RU" sz="1200" dirty="0">
                <a:latin typeface="Verdana"/>
                <a:cs typeface="Verdana"/>
              </a:rPr>
              <a:t>п</a:t>
            </a:r>
            <a:r>
              <a:rPr lang="ru-RU" sz="1200" dirty="0" smtClean="0">
                <a:latin typeface="Verdana"/>
                <a:cs typeface="Verdana"/>
              </a:rPr>
              <a:t>оиск</a:t>
            </a:r>
            <a:r>
              <a:rPr lang="ru-RU" sz="1200" dirty="0">
                <a:latin typeface="Verdana"/>
                <a:cs typeface="Verdana"/>
              </a:rPr>
              <a:t>, тестирование и демонстрация заказчику альтернативного </a:t>
            </a:r>
            <a:r>
              <a:rPr lang="ru-RU" sz="1200" dirty="0" smtClean="0">
                <a:latin typeface="Verdana"/>
                <a:cs typeface="Verdana"/>
              </a:rPr>
              <a:t>СПО. Изучение </a:t>
            </a:r>
            <a:r>
              <a:rPr lang="ru-RU" sz="1200" dirty="0" smtClean="0">
                <a:latin typeface="Verdana"/>
                <a:cs typeface="Verdana"/>
              </a:rPr>
              <a:t>возможности </a:t>
            </a:r>
            <a:r>
              <a:rPr lang="ru-RU" sz="1200" dirty="0">
                <a:latin typeface="Verdana"/>
                <a:cs typeface="Verdana"/>
              </a:rPr>
              <a:t>запуска в эмулируемой среде под </a:t>
            </a:r>
            <a:r>
              <a:rPr lang="en-US" sz="1200" dirty="0">
                <a:latin typeface="Verdana"/>
                <a:cs typeface="Verdana"/>
              </a:rPr>
              <a:t>Linux</a:t>
            </a:r>
            <a:r>
              <a:rPr lang="ru-RU" sz="1200" dirty="0">
                <a:latin typeface="Verdana"/>
                <a:cs typeface="Verdana"/>
              </a:rPr>
              <a:t>. </a:t>
            </a:r>
          </a:p>
          <a:p>
            <a:pPr indent="-254000">
              <a:spcBef>
                <a:spcPts val="600"/>
              </a:spcBef>
              <a:buClr>
                <a:srgbClr val="00A249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/>
                <a:cs typeface="Verdana"/>
              </a:rPr>
              <a:t>Тестирование в </a:t>
            </a:r>
            <a:r>
              <a:rPr lang="ru-RU" sz="1200" dirty="0" err="1">
                <a:latin typeface="Verdana"/>
                <a:cs typeface="Verdana"/>
              </a:rPr>
              <a:t>демо</a:t>
            </a:r>
            <a:r>
              <a:rPr lang="ru-RU" sz="1200" dirty="0">
                <a:latin typeface="Verdana"/>
                <a:cs typeface="Verdana"/>
              </a:rPr>
              <a:t>-лаборатории при участии инженеров </a:t>
            </a:r>
            <a:r>
              <a:rPr lang="ru-RU" sz="1200" dirty="0" smtClean="0">
                <a:latin typeface="Verdana"/>
                <a:cs typeface="Verdana"/>
              </a:rPr>
              <a:t>заказчика</a:t>
            </a:r>
            <a:endParaRPr lang="ru-RU" sz="1200" dirty="0">
              <a:latin typeface="Verdana"/>
              <a:cs typeface="Verdana"/>
            </a:endParaRPr>
          </a:p>
          <a:p>
            <a:pPr indent="-254000">
              <a:spcBef>
                <a:spcPts val="600"/>
              </a:spcBef>
              <a:buClr>
                <a:srgbClr val="00A249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/>
                <a:cs typeface="Verdana"/>
              </a:rPr>
              <a:t>Разработка и проведение поэтапного плана миграции рабочих станций на </a:t>
            </a:r>
            <a:r>
              <a:rPr lang="en-US" sz="1200" dirty="0" smtClean="0">
                <a:latin typeface="Verdana"/>
                <a:cs typeface="Verdana"/>
              </a:rPr>
              <a:t>Linux</a:t>
            </a:r>
            <a:endParaRPr lang="ru-RU" sz="1200" dirty="0">
              <a:latin typeface="Verdana"/>
              <a:cs typeface="Verdana"/>
            </a:endParaRPr>
          </a:p>
          <a:p>
            <a:pPr indent="-254000">
              <a:spcBef>
                <a:spcPts val="600"/>
              </a:spcBef>
              <a:buClr>
                <a:srgbClr val="00A249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/>
                <a:cs typeface="Verdana"/>
              </a:rPr>
              <a:t>Подготовка, перенос в новую </a:t>
            </a:r>
            <a:r>
              <a:rPr lang="ru-RU" sz="1200" dirty="0" smtClean="0">
                <a:latin typeface="Verdana"/>
                <a:cs typeface="Verdana"/>
              </a:rPr>
              <a:t>систему и </a:t>
            </a:r>
            <a:r>
              <a:rPr lang="ru-RU" sz="1200" dirty="0">
                <a:latin typeface="Verdana"/>
                <a:cs typeface="Verdana"/>
              </a:rPr>
              <a:t>конвертация учетных данных пользователей: электронной почты, документов, сохраненных ссылок, настроек рабочего стола </a:t>
            </a:r>
            <a:endParaRPr lang="ru-RU" sz="1200" dirty="0" smtClean="0">
              <a:latin typeface="Verdana"/>
              <a:cs typeface="Verdana"/>
            </a:endParaRPr>
          </a:p>
          <a:p>
            <a:pPr indent="-254000">
              <a:spcBef>
                <a:spcPts val="600"/>
              </a:spcBef>
              <a:buClr>
                <a:srgbClr val="00A249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/>
                <a:cs typeface="Verdana"/>
              </a:rPr>
              <a:t>Подключение </a:t>
            </a:r>
            <a:r>
              <a:rPr lang="ru-RU" sz="1200" dirty="0">
                <a:latin typeface="Verdana"/>
                <a:cs typeface="Verdana"/>
              </a:rPr>
              <a:t>и настройка корпоративных сетевых служб для рабочих </a:t>
            </a:r>
            <a:r>
              <a:rPr lang="ru-RU" sz="1200" dirty="0" smtClean="0">
                <a:latin typeface="Verdana"/>
                <a:cs typeface="Verdana"/>
              </a:rPr>
              <a:t>станций, </a:t>
            </a:r>
            <a:r>
              <a:rPr lang="ru-RU" sz="1200" dirty="0">
                <a:latin typeface="Verdana"/>
                <a:cs typeface="Verdana"/>
              </a:rPr>
              <a:t>в</a:t>
            </a:r>
            <a:r>
              <a:rPr lang="ru-RU" sz="1200" dirty="0" smtClean="0">
                <a:latin typeface="Verdana"/>
                <a:cs typeface="Verdana"/>
              </a:rPr>
              <a:t>ключая </a:t>
            </a:r>
            <a:r>
              <a:rPr lang="ru-RU" sz="1200" dirty="0">
                <a:latin typeface="Verdana"/>
                <a:cs typeface="Verdana"/>
              </a:rPr>
              <a:t>регистрацию в </a:t>
            </a:r>
            <a:r>
              <a:rPr lang="en-US" sz="1200" dirty="0">
                <a:latin typeface="Verdana"/>
                <a:cs typeface="Verdana"/>
              </a:rPr>
              <a:t>Microsoft Active Directory </a:t>
            </a:r>
            <a:r>
              <a:rPr lang="ru-RU" sz="1200" dirty="0">
                <a:latin typeface="Verdana"/>
                <a:cs typeface="Verdana"/>
              </a:rPr>
              <a:t>или </a:t>
            </a:r>
            <a:r>
              <a:rPr lang="en-US" sz="1200" dirty="0" err="1" smtClean="0">
                <a:latin typeface="Verdana"/>
                <a:cs typeface="Verdana"/>
              </a:rPr>
              <a:t>OpenLDAP</a:t>
            </a:r>
            <a:r>
              <a:rPr lang="ru-RU" sz="1200" dirty="0" smtClean="0">
                <a:latin typeface="Verdana"/>
                <a:cs typeface="Verdana"/>
              </a:rPr>
              <a:t>, </a:t>
            </a:r>
            <a:r>
              <a:rPr lang="ru-RU" sz="1200" dirty="0">
                <a:latin typeface="Verdana"/>
                <a:cs typeface="Verdana"/>
              </a:rPr>
              <a:t>подключение сетевых принтеров, МФУ и другой </a:t>
            </a:r>
            <a:r>
              <a:rPr lang="ru-RU" sz="1200" dirty="0" smtClean="0">
                <a:latin typeface="Verdana"/>
                <a:cs typeface="Verdana"/>
              </a:rPr>
              <a:t>ор</a:t>
            </a:r>
            <a:r>
              <a:rPr lang="ru-RU" sz="1200" dirty="0">
                <a:latin typeface="Verdana"/>
                <a:cs typeface="Verdana"/>
              </a:rPr>
              <a:t>г</a:t>
            </a:r>
            <a:r>
              <a:rPr lang="ru-RU" sz="1200" dirty="0" smtClean="0">
                <a:latin typeface="Verdana"/>
                <a:cs typeface="Verdana"/>
              </a:rPr>
              <a:t>техники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236" y="1579439"/>
            <a:ext cx="6057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1400" b="1" dirty="0">
                <a:latin typeface="Verdana"/>
                <a:ea typeface="Verdana" panose="020B0604030504040204" pitchFamily="34" charset="0"/>
                <a:cs typeface="Verdana"/>
              </a:rPr>
              <a:t>Офис под </a:t>
            </a:r>
            <a:r>
              <a:rPr lang="ru-RU" sz="1400" b="1" dirty="0" smtClean="0">
                <a:latin typeface="Verdana"/>
                <a:ea typeface="Verdana" panose="020B0604030504040204" pitchFamily="34" charset="0"/>
                <a:cs typeface="Verdana"/>
              </a:rPr>
              <a:t>ключ: работы </a:t>
            </a:r>
            <a:r>
              <a:rPr lang="ru-RU" sz="1400" b="1" dirty="0">
                <a:latin typeface="Verdana"/>
                <a:ea typeface="Verdana" panose="020B0604030504040204" pitchFamily="34" charset="0"/>
                <a:cs typeface="Verdana"/>
              </a:rPr>
              <a:t>по миграции рабочих станций пользователей с </a:t>
            </a:r>
            <a:r>
              <a:rPr lang="ru-RU" sz="1400" b="1" dirty="0" smtClean="0">
                <a:latin typeface="Verdana"/>
                <a:ea typeface="Verdana" panose="020B0604030504040204" pitchFamily="34" charset="0"/>
                <a:cs typeface="Verdana"/>
              </a:rPr>
              <a:t>ОС </a:t>
            </a:r>
            <a:r>
              <a:rPr lang="en-US" sz="1400" b="1" dirty="0" smtClean="0">
                <a:latin typeface="Verdana"/>
                <a:ea typeface="Verdana" panose="020B0604030504040204" pitchFamily="34" charset="0"/>
                <a:cs typeface="Verdana"/>
              </a:rPr>
              <a:t>Windows </a:t>
            </a:r>
            <a:r>
              <a:rPr lang="ru-RU" sz="1400" b="1" dirty="0">
                <a:latin typeface="Verdana"/>
                <a:ea typeface="Verdana" panose="020B0604030504040204" pitchFamily="34" charset="0"/>
                <a:cs typeface="Verdana"/>
              </a:rPr>
              <a:t>на </a:t>
            </a:r>
            <a:r>
              <a:rPr lang="ru-RU" sz="1400" b="1" dirty="0" smtClean="0">
                <a:latin typeface="Verdana"/>
                <a:ea typeface="Verdana" panose="020B0604030504040204" pitchFamily="34" charset="0"/>
                <a:cs typeface="Verdana"/>
              </a:rPr>
              <a:t>ОС </a:t>
            </a:r>
            <a:r>
              <a:rPr lang="en-US" sz="1400" b="1" dirty="0" smtClean="0">
                <a:latin typeface="Verdana"/>
                <a:ea typeface="Verdana" panose="020B0604030504040204" pitchFamily="34" charset="0"/>
                <a:cs typeface="Verdana"/>
              </a:rPr>
              <a:t>Linux</a:t>
            </a:r>
            <a:endParaRPr lang="en-US" sz="1400" b="1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355600" indent="-355600">
              <a:buFont typeface="Arial" pitchFamily="34" charset="0"/>
              <a:buNone/>
            </a:pPr>
            <a:r>
              <a:rPr lang="en-US" sz="16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ru-RU" sz="1600" dirty="0" smtClean="0"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ru-RU" sz="160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026" name="Picture 2" descr="http://tedfelix.com/linux/i1525-t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637350" cy="26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nuxgid.ru/wp-content/uploads/2009/07/windows-vs-lin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304256" cy="9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4" descr="u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39738" y="573011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</a:rPr>
              <a:t>Миграция рабочих станций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с </a:t>
            </a:r>
            <a:r>
              <a:rPr lang="ru-RU" sz="1600" b="1" dirty="0">
                <a:solidFill>
                  <a:schemeClr val="bg1"/>
                </a:solidFill>
              </a:rPr>
              <a:t>MS </a:t>
            </a:r>
            <a:r>
              <a:rPr lang="ru-RU" sz="1600" b="1" dirty="0" err="1">
                <a:solidFill>
                  <a:schemeClr val="bg1"/>
                </a:solidFill>
              </a:rPr>
              <a:t>Windows</a:t>
            </a:r>
            <a:r>
              <a:rPr lang="ru-RU" sz="1600" b="1" dirty="0">
                <a:solidFill>
                  <a:schemeClr val="bg1"/>
                </a:solidFill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</a:rPr>
              <a:t>Linux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5"/>
          <p:cNvPicPr/>
          <p:nvPr/>
        </p:nvPicPr>
        <p:blipFill>
          <a:blip r:embed="rId6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19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15</a:t>
            </a:fld>
            <a:endParaRPr/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15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15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4" name="Рисунок 5" descr="bottom_lin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6" name="Изображение 25" descr="i-teco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27" name="Изображение 26" descr="linux-logo-png-transpare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786812" y="4947072"/>
            <a:ext cx="38560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E7251"/>
              </a:buClr>
              <a:buFont typeface="Wingdings" pitchFamily="2" charset="2"/>
              <a:buChar char="ü"/>
            </a:pPr>
            <a:endParaRPr lang="ru-RU" sz="1200" dirty="0"/>
          </a:p>
          <a:p>
            <a:pPr lvl="1" eaLnBrk="1" hangingPunct="1">
              <a:spcBef>
                <a:spcPct val="20000"/>
              </a:spcBef>
              <a:buClr>
                <a:srgbClr val="0E7251"/>
              </a:buClr>
              <a:buFont typeface="Wingdings" pitchFamily="2" charset="2"/>
              <a:buChar char="ü"/>
            </a:pPr>
            <a:endParaRPr lang="ru-RU" sz="1400" dirty="0"/>
          </a:p>
        </p:txBody>
      </p:sp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0451" y="3830948"/>
            <a:ext cx="3705138" cy="2232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0A249"/>
              </a:buClr>
            </a:pPr>
            <a:endParaRPr lang="ru-RU" sz="1400" dirty="0">
              <a:latin typeface="Verdana"/>
              <a:cs typeface="Verdan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814" y="1484784"/>
            <a:ext cx="30880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Поддержка силами </a:t>
            </a:r>
            <a:endParaRPr lang="en-US" sz="1600" b="1" dirty="0"/>
          </a:p>
          <a:p>
            <a:r>
              <a:rPr lang="ru-RU" sz="1600" b="1" dirty="0" smtClean="0"/>
              <a:t>сообщества</a:t>
            </a:r>
            <a:r>
              <a:rPr lang="en-US" sz="1600" b="1" dirty="0" smtClean="0"/>
              <a:t> </a:t>
            </a:r>
            <a:r>
              <a:rPr lang="ru-RU" sz="1600" b="1" dirty="0" smtClean="0"/>
              <a:t>энтузиастов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91903" y="1607895"/>
            <a:ext cx="299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Вендорская</a:t>
            </a:r>
            <a:r>
              <a:rPr lang="ru-RU" sz="1600" b="1" dirty="0" smtClean="0"/>
              <a:t> поддержка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915589" y="2709924"/>
            <a:ext cx="5228411" cy="194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www.extremetech.com/wp-content/uploads/2011/08/tux-logo-large-mat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6525344"/>
            <a:ext cx="763198" cy="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39738" y="700011"/>
            <a:ext cx="496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Техническая поддержка «Ай-Теко»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5"/>
          <p:cNvPicPr/>
          <p:nvPr/>
        </p:nvPicPr>
        <p:blipFill>
          <a:blip r:embed="rId5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28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16</a:t>
            </a:fld>
            <a:endParaRPr/>
          </a:p>
        </p:txBody>
      </p:sp>
      <p:sp>
        <p:nvSpPr>
          <p:cNvPr id="29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16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16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32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4" name="Изображение 33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264177" y="2709924"/>
            <a:ext cx="3672770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8523" y="4190988"/>
            <a:ext cx="26642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8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База знаний сообщества</a:t>
            </a: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Обсуждение проблем на форумах</a:t>
            </a:r>
            <a:endParaRPr lang="en-US" sz="1400" dirty="0">
              <a:latin typeface="Verdana"/>
              <a:cs typeface="Verdana"/>
            </a:endParaRP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Решение проблем самостоятельно</a:t>
            </a:r>
          </a:p>
          <a:p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8233" y="3186685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 smtClean="0">
                <a:latin typeface="Verdana"/>
                <a:cs typeface="Verdana"/>
              </a:rPr>
              <a:t>Прием </a:t>
            </a:r>
            <a:r>
              <a:rPr lang="ru-RU" sz="1400" dirty="0">
                <a:latin typeface="Verdana"/>
                <a:cs typeface="Verdana"/>
              </a:rPr>
              <a:t>обращений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по </a:t>
            </a:r>
            <a:r>
              <a:rPr lang="ru-RU" sz="1400" dirty="0">
                <a:latin typeface="Verdana"/>
                <a:cs typeface="Verdana"/>
              </a:rPr>
              <a:t>телефону</a:t>
            </a:r>
            <a:r>
              <a:rPr lang="en-US" sz="1400" dirty="0">
                <a:latin typeface="Verdana"/>
                <a:cs typeface="Verdana"/>
              </a:rPr>
              <a:t>/</a:t>
            </a:r>
            <a:r>
              <a:rPr lang="ru-RU" sz="1400" dirty="0">
                <a:latin typeface="Verdana"/>
                <a:cs typeface="Verdana"/>
              </a:rPr>
              <a:t>почте</a:t>
            </a:r>
            <a:r>
              <a:rPr lang="en-US" sz="1400" dirty="0">
                <a:latin typeface="Verdana"/>
                <a:cs typeface="Verdana"/>
              </a:rPr>
              <a:t>/web</a:t>
            </a:r>
            <a:endParaRPr lang="ru-RU" sz="1400" dirty="0">
              <a:latin typeface="Verdana"/>
              <a:cs typeface="Verdana"/>
            </a:endParaRP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Консультативная помощь </a:t>
            </a: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Прием обращений </a:t>
            </a:r>
            <a:r>
              <a:rPr lang="en-US" sz="1400" dirty="0">
                <a:latin typeface="Verdana"/>
                <a:cs typeface="Verdana"/>
              </a:rPr>
              <a:t/>
            </a:r>
            <a:br>
              <a:rPr lang="en-US" sz="1400" dirty="0">
                <a:latin typeface="Verdana"/>
                <a:cs typeface="Verdana"/>
              </a:rPr>
            </a:br>
            <a:r>
              <a:rPr lang="ru-RU" sz="1400" dirty="0">
                <a:latin typeface="Verdana"/>
                <a:cs typeface="Verdana"/>
              </a:rPr>
              <a:t>в рабочее </a:t>
            </a:r>
            <a:r>
              <a:rPr lang="ru-RU" sz="1400" dirty="0" smtClean="0">
                <a:latin typeface="Verdana"/>
                <a:cs typeface="Verdana"/>
              </a:rPr>
              <a:t>время</a:t>
            </a:r>
            <a:endParaRPr lang="ru-RU" sz="1400" dirty="0"/>
          </a:p>
        </p:txBody>
      </p:sp>
      <p:pic>
        <p:nvPicPr>
          <p:cNvPr id="44" name="Изображение 43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786812" y="4947072"/>
            <a:ext cx="38560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E7251"/>
              </a:buClr>
              <a:buFont typeface="Wingdings" pitchFamily="2" charset="2"/>
              <a:buChar char="ü"/>
            </a:pPr>
            <a:endParaRPr lang="ru-RU" sz="1200" dirty="0"/>
          </a:p>
          <a:p>
            <a:pPr lvl="1" eaLnBrk="1" hangingPunct="1">
              <a:spcBef>
                <a:spcPct val="20000"/>
              </a:spcBef>
              <a:buClr>
                <a:srgbClr val="0E7251"/>
              </a:buClr>
              <a:buFont typeface="Wingdings" pitchFamily="2" charset="2"/>
              <a:buChar char="ü"/>
            </a:pP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28625" y="1434262"/>
            <a:ext cx="3240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Поддержка от «Ай-Теко»</a:t>
            </a:r>
            <a:endParaRPr lang="ru-RU" sz="16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98950"/>
            <a:ext cx="5076056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Техническая поддержка «Ай-Теко»</a:t>
            </a:r>
          </a:p>
        </p:txBody>
      </p:sp>
      <p:pic>
        <p:nvPicPr>
          <p:cNvPr id="13" name="Рисунок 4" descr="u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39738" y="700011"/>
            <a:ext cx="496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Техническая поддержка «Ай-Теко»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5"/>
          <p:cNvPicPr/>
          <p:nvPr/>
        </p:nvPicPr>
        <p:blipFill>
          <a:blip r:embed="rId4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17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17</a:t>
            </a:fld>
            <a:endParaRPr/>
          </a:p>
        </p:txBody>
      </p:sp>
      <p:sp>
        <p:nvSpPr>
          <p:cNvPr id="19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17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17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2" name="Рисунок 5" descr="bottom_lin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8" name="Изображение 27" descr="i-teco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0" y="2348880"/>
            <a:ext cx="640769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295128" y="1551686"/>
            <a:ext cx="5760640" cy="324036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303240" y="1983734"/>
            <a:ext cx="41044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 smtClean="0">
                <a:latin typeface="Verdana"/>
                <a:cs typeface="Verdana"/>
              </a:rPr>
              <a:t>Прием </a:t>
            </a:r>
            <a:r>
              <a:rPr lang="ru-RU" sz="1400" dirty="0">
                <a:latin typeface="Verdana"/>
                <a:cs typeface="Verdana"/>
              </a:rPr>
              <a:t>обращений 24х7х365</a:t>
            </a: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 smtClean="0">
                <a:latin typeface="Verdana"/>
                <a:cs typeface="Verdana"/>
              </a:rPr>
              <a:t>Работы </a:t>
            </a:r>
            <a:r>
              <a:rPr lang="ru-RU" sz="1400" dirty="0">
                <a:latin typeface="Verdana"/>
                <a:cs typeface="Verdana"/>
              </a:rPr>
              <a:t>на площадках заказчика (инженеры </a:t>
            </a:r>
            <a:r>
              <a:rPr lang="en-US" sz="1400" dirty="0">
                <a:latin typeface="Verdana"/>
                <a:cs typeface="Verdana"/>
              </a:rPr>
              <a:t>RHCE</a:t>
            </a:r>
            <a:r>
              <a:rPr lang="ru-RU" sz="1400" dirty="0">
                <a:latin typeface="Verdana"/>
                <a:cs typeface="Verdana"/>
              </a:rPr>
              <a:t>)</a:t>
            </a: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Поддержка ПО и несертифицированных драйверов </a:t>
            </a:r>
            <a:r>
              <a:rPr lang="en-US" sz="1400" dirty="0">
                <a:latin typeface="Verdana"/>
                <a:cs typeface="Verdana"/>
              </a:rPr>
              <a:t>RH</a:t>
            </a:r>
            <a:endParaRPr lang="ru-RU" sz="1400" dirty="0">
              <a:latin typeface="Verdana"/>
              <a:cs typeface="Verdana"/>
            </a:endParaRP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Разработка сетевой инфраструктуры «под ключ»</a:t>
            </a:r>
          </a:p>
          <a:p>
            <a:pPr marL="355600" indent="-355600">
              <a:spcBef>
                <a:spcPts val="600"/>
              </a:spcBef>
              <a:buClr>
                <a:srgbClr val="00A249"/>
              </a:buClr>
              <a:buAutoNum type="arabicPeriod"/>
            </a:pPr>
            <a:r>
              <a:rPr lang="ru-RU" sz="1400" dirty="0">
                <a:latin typeface="Verdana"/>
                <a:cs typeface="Verdana"/>
              </a:rPr>
              <a:t>Поддержка перекомпилированного клиентом </a:t>
            </a:r>
            <a:r>
              <a:rPr lang="ru-RU" sz="1400" dirty="0" smtClean="0">
                <a:latin typeface="Verdana"/>
                <a:cs typeface="Verdana"/>
              </a:rPr>
              <a:t>ПО</a:t>
            </a:r>
            <a:endParaRPr lang="ru-RU" dirty="0"/>
          </a:p>
        </p:txBody>
      </p:sp>
      <p:pic>
        <p:nvPicPr>
          <p:cNvPr id="31" name="Изображение 30" descr="linux-logo-png-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5" descr="bottom_li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 bwMode="auto">
          <a:xfrm>
            <a:off x="1567543" y="6286500"/>
            <a:ext cx="75764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18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9"/>
          <a:stretch/>
        </p:blipFill>
        <p:spPr bwMode="auto">
          <a:xfrm>
            <a:off x="414339" y="6387923"/>
            <a:ext cx="976312" cy="16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19229"/>
              </p:ext>
            </p:extLst>
          </p:nvPr>
        </p:nvGraphicFramePr>
        <p:xfrm>
          <a:off x="539552" y="1483607"/>
          <a:ext cx="8064896" cy="4673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3587615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330405403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1949910575"/>
                    </a:ext>
                  </a:extLst>
                </a:gridCol>
              </a:tblGrid>
              <a:tr h="505233">
                <a:tc>
                  <a:txBody>
                    <a:bodyPr/>
                    <a:lstStyle/>
                    <a:p>
                      <a:endParaRPr lang="ru-RU" sz="12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Verdana"/>
                          <a:cs typeface="Verdana"/>
                        </a:rPr>
                        <a:t>поддержка </a:t>
                      </a:r>
                      <a:r>
                        <a:rPr lang="ru-RU" sz="1200" baseline="0" dirty="0" err="1" smtClean="0">
                          <a:latin typeface="Verdana"/>
                          <a:cs typeface="Verdana"/>
                        </a:rPr>
                        <a:t>вендора</a:t>
                      </a:r>
                      <a:endParaRPr lang="ru-RU" sz="12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Verdana"/>
                          <a:cs typeface="Verdana"/>
                        </a:rPr>
                        <a:t>поддержка</a:t>
                      </a:r>
                      <a:r>
                        <a:rPr lang="en-US" sz="1200" baseline="0" dirty="0" smtClean="0">
                          <a:latin typeface="Verdana"/>
                          <a:cs typeface="Verdana"/>
                        </a:rPr>
                        <a:t/>
                      </a:r>
                      <a:br>
                        <a:rPr lang="en-US" sz="1200" baseline="0" dirty="0" smtClean="0">
                          <a:latin typeface="Verdana"/>
                          <a:cs typeface="Verdana"/>
                        </a:rPr>
                      </a:br>
                      <a:r>
                        <a:rPr lang="ru-RU" sz="1200" baseline="0" dirty="0" smtClean="0">
                          <a:latin typeface="Verdana"/>
                          <a:cs typeface="Verdana"/>
                        </a:rPr>
                        <a:t> от «Ай-Теко»</a:t>
                      </a:r>
                      <a:endParaRPr lang="ru-RU" sz="12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9630193"/>
                  </a:ext>
                </a:extLst>
              </a:tr>
              <a:tr h="34863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Доступ к </a:t>
                      </a:r>
                      <a:r>
                        <a:rPr lang="en-US" sz="1000" dirty="0" smtClean="0">
                          <a:latin typeface="Verdana"/>
                          <a:cs typeface="Verdana"/>
                        </a:rPr>
                        <a:t>Red Hat Network </a:t>
                      </a:r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на 1 год</a:t>
                      </a:r>
                      <a:endParaRPr lang="ru-RU" sz="1000" b="1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14523894"/>
                  </a:ext>
                </a:extLst>
              </a:tr>
              <a:tr h="34497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Обновление продуктов</a:t>
                      </a:r>
                      <a:endParaRPr lang="ru-RU" sz="1000" b="1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1268765"/>
                  </a:ext>
                </a:extLst>
              </a:tr>
              <a:tr h="57496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Время приема обращений</a:t>
                      </a:r>
                      <a:endParaRPr lang="ru-RU" sz="1000" b="1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9:00-17:00 в будние дни, 24x7 - для случаев с приоритетом 1 и 2 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24 х 7 для всех видов обращений 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1170976"/>
                  </a:ext>
                </a:extLst>
              </a:tr>
              <a:tr h="2916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Метод связи</a:t>
                      </a:r>
                      <a:endParaRPr lang="ru-RU" sz="1000" b="1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Телефон, </a:t>
                      </a:r>
                      <a: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  <a:t>e-mail</a:t>
                      </a: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, </a:t>
                      </a:r>
                      <a: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  <a:t>web</a:t>
                      </a: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-поддержка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Телефон, </a:t>
                      </a:r>
                      <a: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  <a:t>e-mail</a:t>
                      </a: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, </a:t>
                      </a:r>
                      <a: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  <a:t>web</a:t>
                      </a: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-поддержка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14837536"/>
                  </a:ext>
                </a:extLst>
              </a:tr>
              <a:tr h="57496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Время реакции приоритет 1</a:t>
                      </a:r>
                      <a:endParaRPr lang="ru-RU" sz="1000" b="1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1 час 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Незамедлительно, с выездом </a:t>
                      </a:r>
                      <a: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  <a:t/>
                      </a:r>
                      <a:b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</a:b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на место установки при необходимости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64867"/>
                  </a:ext>
                </a:extLst>
              </a:tr>
              <a:tr h="344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Время реакции приоритет 2</a:t>
                      </a:r>
                      <a:endParaRPr lang="ru-RU" sz="1000" b="1" dirty="0" smtClean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2 часа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2 часа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4681117"/>
                  </a:ext>
                </a:extLst>
              </a:tr>
              <a:tr h="344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Время</a:t>
                      </a:r>
                      <a:r>
                        <a:rPr lang="ru-RU" sz="1000" baseline="0" dirty="0" smtClean="0">
                          <a:latin typeface="Verdana"/>
                          <a:cs typeface="Verdana"/>
                        </a:rPr>
                        <a:t> реакции приоритет 3</a:t>
                      </a:r>
                      <a:endParaRPr lang="ru-RU" sz="1000" b="1" dirty="0" smtClean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4 рабочих часа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4 рабочих</a:t>
                      </a:r>
                      <a:r>
                        <a:rPr lang="ru-RU" sz="1000" baseline="0" dirty="0" smtClean="0">
                          <a:latin typeface="Verdana"/>
                          <a:cs typeface="Verdana"/>
                        </a:rPr>
                        <a:t> часа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4531447"/>
                  </a:ext>
                </a:extLst>
              </a:tr>
              <a:tr h="344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Время</a:t>
                      </a:r>
                      <a:r>
                        <a:rPr lang="ru-RU" sz="1000" baseline="0" dirty="0" smtClean="0">
                          <a:latin typeface="Verdana"/>
                          <a:cs typeface="Verdana"/>
                        </a:rPr>
                        <a:t> реакции приоритет 4</a:t>
                      </a:r>
                      <a:endParaRPr lang="ru-RU" sz="1000" b="1" dirty="0" smtClean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8 рабочих часов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8 рабочий часов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2605752"/>
                  </a:ext>
                </a:extLst>
              </a:tr>
              <a:tr h="344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Предоставление функционала </a:t>
                      </a:r>
                      <a:r>
                        <a:rPr lang="en-US" sz="1000" u="none" strike="noStrike" kern="1200" baseline="0" dirty="0" smtClean="0">
                          <a:latin typeface="Verdana"/>
                          <a:cs typeface="Verdana"/>
                        </a:rPr>
                        <a:t>TAM</a:t>
                      </a:r>
                      <a:endParaRPr lang="ru-RU" sz="1000" b="1" dirty="0" smtClean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Опционально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4770576"/>
                  </a:ext>
                </a:extLst>
              </a:tr>
              <a:tr h="546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latin typeface="Verdana"/>
                          <a:cs typeface="Verdana"/>
                        </a:rPr>
                        <a:t>Предоставление выделенной группы сертифицированных инженеров для работы на месте установки оборудования </a:t>
                      </a:r>
                      <a:endParaRPr lang="ru-RU" sz="1000" b="1" dirty="0" smtClean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Нет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/>
                          <a:cs typeface="Verdana"/>
                        </a:rPr>
                        <a:t>Да</a:t>
                      </a:r>
                      <a:endParaRPr lang="ru-RU" sz="10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48788958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498950"/>
            <a:ext cx="5076056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Преимущества технической поддержки «Ай-Теко»</a:t>
            </a:r>
          </a:p>
        </p:txBody>
      </p:sp>
      <p:pic>
        <p:nvPicPr>
          <p:cNvPr id="9" name="Рисунок 4" descr="u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9738" y="586576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Преимущества технической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поддержки «Ай-Теко»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 descr="linux-logo-png-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786812" y="4947072"/>
            <a:ext cx="38560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E7251"/>
              </a:buClr>
              <a:buFont typeface="Wingdings" pitchFamily="2" charset="2"/>
              <a:buChar char="ü"/>
            </a:pPr>
            <a:endParaRPr lang="ru-RU" sz="1200" dirty="0"/>
          </a:p>
          <a:p>
            <a:pPr lvl="1" eaLnBrk="1" hangingPunct="1">
              <a:spcBef>
                <a:spcPct val="20000"/>
              </a:spcBef>
              <a:buClr>
                <a:srgbClr val="0E7251"/>
              </a:buClr>
              <a:buFont typeface="Wingdings" pitchFamily="2" charset="2"/>
              <a:buChar char="ü"/>
            </a:pP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10198"/>
              </p:ext>
            </p:extLst>
          </p:nvPr>
        </p:nvGraphicFramePr>
        <p:xfrm>
          <a:off x="539552" y="1700808"/>
          <a:ext cx="8064896" cy="403244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30756">
                  <a:extLst>
                    <a:ext uri="{9D8B030D-6E8A-4147-A177-3AD203B41FA5}">
                      <a16:colId xmlns:a16="http://schemas.microsoft.com/office/drawing/2014/main" xmlns="" val="1564507757"/>
                    </a:ext>
                  </a:extLst>
                </a:gridCol>
                <a:gridCol w="4034140">
                  <a:extLst>
                    <a:ext uri="{9D8B030D-6E8A-4147-A177-3AD203B41FA5}">
                      <a16:colId xmlns:a16="http://schemas.microsoft.com/office/drawing/2014/main" xmlns="" val="226360970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effectLst/>
                          <a:latin typeface="Verdana"/>
                          <a:cs typeface="Verdana"/>
                        </a:rPr>
                        <a:t>Стандартная</a:t>
                      </a:r>
                      <a:r>
                        <a:rPr lang="ru-RU" sz="1400" baseline="0" dirty="0" smtClean="0">
                          <a:effectLst/>
                          <a:latin typeface="Verdana"/>
                          <a:cs typeface="Verdana"/>
                        </a:rPr>
                        <a:t> поддержка </a:t>
                      </a:r>
                      <a:r>
                        <a:rPr lang="ru-RU" sz="1400" baseline="0" dirty="0" err="1" smtClean="0">
                          <a:effectLst/>
                          <a:latin typeface="Verdana"/>
                          <a:cs typeface="Verdana"/>
                        </a:rPr>
                        <a:t>вендора</a:t>
                      </a:r>
                      <a:endParaRPr lang="ru-RU" sz="14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effectLst/>
                          <a:latin typeface="Verdana"/>
                          <a:cs typeface="Verdana"/>
                        </a:rPr>
                        <a:t>Поддержка от Ай-</a:t>
                      </a:r>
                      <a:r>
                        <a:rPr lang="ru-RU" sz="1400" dirty="0" err="1" smtClean="0">
                          <a:effectLst/>
                          <a:latin typeface="Verdana"/>
                          <a:cs typeface="Verdana"/>
                        </a:rPr>
                        <a:t>Теко</a:t>
                      </a:r>
                      <a:endParaRPr lang="ru-RU" sz="14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96314820"/>
                  </a:ext>
                </a:extLst>
              </a:tr>
              <a:tr h="36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/>
                          <a:cs typeface="Verdana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cs typeface="Verdana"/>
                      </a:endParaRP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effectLst/>
                          <a:latin typeface="Verdana"/>
                          <a:cs typeface="Verdana"/>
                        </a:rPr>
                        <a:t>Установка продукта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effectLst/>
                          <a:latin typeface="Verdana"/>
                          <a:cs typeface="Verdana"/>
                        </a:rPr>
                        <a:t>Продуктивный режим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 smtClean="0">
                          <a:effectLst/>
                          <a:latin typeface="Verdana"/>
                          <a:cs typeface="Verdana"/>
                        </a:rPr>
                        <a:t>Конфигурация </a:t>
                      </a:r>
                      <a:r>
                        <a:rPr lang="ru-RU" sz="1200" b="0" dirty="0">
                          <a:effectLst/>
                          <a:latin typeface="Verdana"/>
                          <a:cs typeface="Verdana"/>
                        </a:rPr>
                        <a:t>продукта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 smtClean="0">
                          <a:effectLst/>
                          <a:latin typeface="Verdana"/>
                          <a:cs typeface="Verdana"/>
                        </a:rPr>
                        <a:t>Диагностика</a:t>
                      </a:r>
                      <a:endParaRPr lang="ru-RU" sz="1200" b="0" dirty="0">
                        <a:effectLst/>
                        <a:latin typeface="Verdana"/>
                        <a:cs typeface="Verdana"/>
                      </a:endParaRP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effectLst/>
                          <a:latin typeface="Verdana"/>
                          <a:cs typeface="Verdana"/>
                        </a:rPr>
                        <a:t>Устранение проблем (в период жизненного цикла продукта)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effectLst/>
                          <a:latin typeface="Verdana"/>
                          <a:cs typeface="Verdana"/>
                        </a:rPr>
                        <a:t>Совместную работу с другими продуктами </a:t>
                      </a:r>
                      <a:r>
                        <a:rPr lang="ru-RU" sz="1200" b="0" dirty="0" err="1" smtClean="0">
                          <a:effectLst/>
                          <a:latin typeface="Verdana"/>
                          <a:cs typeface="Verdana"/>
                        </a:rPr>
                        <a:t>вендора</a:t>
                      </a:r>
                      <a:endParaRPr lang="ru-RU" sz="1200" b="0" dirty="0">
                        <a:effectLst/>
                        <a:latin typeface="Verdana"/>
                        <a:cs typeface="Verdana"/>
                      </a:endParaRP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effectLst/>
                          <a:latin typeface="Verdana"/>
                          <a:cs typeface="Verdana"/>
                        </a:rPr>
                        <a:t>Совместную работу с сертифицированными продуктами третьих компаний</a:t>
                      </a:r>
                      <a:endParaRPr lang="ru-RU" sz="1200" b="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/>
                          <a:cs typeface="Verdana"/>
                        </a:rPr>
                        <a:t> 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Verdana"/>
                          <a:cs typeface="Verdana"/>
                        </a:rPr>
                        <a:t>Модифицированные </a:t>
                      </a:r>
                      <a:r>
                        <a:rPr lang="en-US" sz="1200" dirty="0">
                          <a:effectLst/>
                          <a:latin typeface="Verdana"/>
                          <a:cs typeface="Verdana"/>
                        </a:rPr>
                        <a:t>RPMs</a:t>
                      </a:r>
                      <a:endParaRPr lang="ru-RU" sz="1200" dirty="0">
                        <a:effectLst/>
                        <a:latin typeface="Verdana"/>
                        <a:cs typeface="Verdana"/>
                      </a:endParaRP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Verdana"/>
                          <a:cs typeface="Verdana"/>
                        </a:rPr>
                        <a:t>Разработанные третьими компаниями продукты и </a:t>
                      </a:r>
                      <a:r>
                        <a:rPr lang="ru-RU" sz="1200" dirty="0" smtClean="0">
                          <a:effectLst/>
                          <a:latin typeface="Verdana"/>
                          <a:cs typeface="Verdana"/>
                        </a:rPr>
                        <a:t>коды, </a:t>
                      </a:r>
                      <a:r>
                        <a:rPr lang="en-US" sz="1200" dirty="0" smtClean="0">
                          <a:effectLst/>
                          <a:latin typeface="Verdana"/>
                          <a:cs typeface="Verdana"/>
                        </a:rPr>
                        <a:t/>
                      </a:r>
                      <a:br>
                        <a:rPr lang="en-US" sz="1200" dirty="0" smtClean="0">
                          <a:effectLst/>
                          <a:latin typeface="Verdana"/>
                          <a:cs typeface="Verdana"/>
                        </a:rPr>
                      </a:br>
                      <a:r>
                        <a:rPr lang="ru-RU" sz="1200" dirty="0" smtClean="0">
                          <a:effectLst/>
                          <a:latin typeface="Verdana"/>
                          <a:cs typeface="Verdana"/>
                        </a:rPr>
                        <a:t>не </a:t>
                      </a:r>
                      <a:r>
                        <a:rPr lang="ru-RU" sz="1200" dirty="0">
                          <a:effectLst/>
                          <a:latin typeface="Verdana"/>
                          <a:cs typeface="Verdana"/>
                        </a:rPr>
                        <a:t>прошедшие сертификацию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 smtClean="0">
                          <a:effectLst/>
                          <a:latin typeface="Verdana"/>
                          <a:cs typeface="Verdana"/>
                        </a:rPr>
                        <a:t>Разработка </a:t>
                      </a:r>
                      <a:r>
                        <a:rPr lang="ru-RU" sz="1200" dirty="0">
                          <a:effectLst/>
                          <a:latin typeface="Verdana"/>
                          <a:cs typeface="Verdana"/>
                        </a:rPr>
                        <a:t>архитектурных решений сетевого окружения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 smtClean="0">
                          <a:effectLst/>
                          <a:latin typeface="Verdana"/>
                          <a:cs typeface="Verdana"/>
                        </a:rPr>
                        <a:t>Разработка </a:t>
                      </a:r>
                      <a:r>
                        <a:rPr lang="ru-RU" sz="1200" dirty="0">
                          <a:effectLst/>
                          <a:latin typeface="Verdana"/>
                          <a:cs typeface="Verdana"/>
                        </a:rPr>
                        <a:t>и внедрение политик безопасности</a:t>
                      </a:r>
                    </a:p>
                    <a:p>
                      <a:pPr marL="533400" lvl="0" indent="-355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Verdana"/>
                          <a:cs typeface="Verdana"/>
                        </a:rPr>
                        <a:t>Технологические </a:t>
                      </a:r>
                      <a:r>
                        <a:rPr lang="ru-RU" sz="1200" dirty="0" smtClean="0">
                          <a:effectLst/>
                          <a:latin typeface="Verdana"/>
                          <a:cs typeface="Verdana"/>
                        </a:rPr>
                        <a:t>модули-расширения, дополнительные драйверы устройств, отсутствующие в стандартной поставке дистрибутива</a:t>
                      </a:r>
                      <a:endParaRPr lang="ru-RU" sz="12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228604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498950"/>
            <a:ext cx="5076056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Техническая поддержка «Ай-Теко»</a:t>
            </a:r>
          </a:p>
        </p:txBody>
      </p:sp>
      <p:pic>
        <p:nvPicPr>
          <p:cNvPr id="11" name="Рисунок 4" descr="u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9738" y="700011"/>
            <a:ext cx="496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Техническая поддержка «Ай-Теко»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5"/>
          <p:cNvPicPr/>
          <p:nvPr/>
        </p:nvPicPr>
        <p:blipFill>
          <a:blip r:embed="rId4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19</a:t>
            </a:fld>
            <a:endParaRPr/>
          </a:p>
        </p:txBody>
      </p:sp>
      <p:sp>
        <p:nvSpPr>
          <p:cNvPr id="16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19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8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19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19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2" name="Изображение 21" descr="linux-logo-png-transpa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  <p:pic>
        <p:nvPicPr>
          <p:cNvPr id="25" name="Рисунок 5" descr="bottom_lin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 bwMode="auto">
          <a:xfrm>
            <a:off x="1567543" y="6286500"/>
            <a:ext cx="75764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9"/>
          <a:stretch/>
        </p:blipFill>
        <p:spPr bwMode="auto">
          <a:xfrm>
            <a:off x="414339" y="6387923"/>
            <a:ext cx="976312" cy="16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3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395536" y="2420888"/>
            <a:ext cx="59766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1" indent="-182563"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Высший статус </a:t>
            </a:r>
            <a:r>
              <a:rPr lang="en-US" sz="1400" dirty="0" smtClean="0">
                <a:latin typeface="Verdana"/>
                <a:cs typeface="Verdana"/>
              </a:rPr>
              <a:t>Red </a:t>
            </a:r>
            <a:r>
              <a:rPr lang="en-US" sz="1400" dirty="0">
                <a:latin typeface="Verdana"/>
                <a:cs typeface="Verdana"/>
              </a:rPr>
              <a:t>Hat Premier </a:t>
            </a:r>
            <a:r>
              <a:rPr lang="en-US" sz="1400" dirty="0" smtClean="0">
                <a:latin typeface="Verdana"/>
                <a:cs typeface="Verdana"/>
              </a:rPr>
              <a:t>Partner</a:t>
            </a:r>
            <a:r>
              <a:rPr lang="ru-RU" sz="1400" dirty="0" smtClean="0">
                <a:latin typeface="Verdana"/>
                <a:cs typeface="Verdana"/>
              </a:rPr>
              <a:t> </a:t>
            </a:r>
          </a:p>
          <a:p>
            <a:pPr marL="269875" lvl="1" indent="-182563"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Единственный партнер наивысшего уровня в России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endParaRPr lang="ru-RU" sz="1400" dirty="0" smtClean="0">
              <a:latin typeface="Verdana"/>
              <a:cs typeface="Verdana"/>
            </a:endParaRPr>
          </a:p>
          <a:p>
            <a:pPr marL="269875" lvl="1" indent="-182563"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Полное </a:t>
            </a:r>
            <a:r>
              <a:rPr lang="ru-RU" sz="1400" dirty="0">
                <a:latin typeface="Verdana"/>
                <a:cs typeface="Verdana"/>
              </a:rPr>
              <a:t>соответствие требованиям </a:t>
            </a:r>
            <a:r>
              <a:rPr lang="ru-RU" sz="1400" dirty="0" err="1">
                <a:latin typeface="Verdana"/>
                <a:cs typeface="Verdana"/>
              </a:rPr>
              <a:t>вендора</a:t>
            </a:r>
            <a:r>
              <a:rPr lang="ru-RU" sz="1400" dirty="0">
                <a:latin typeface="Verdana"/>
                <a:cs typeface="Verdana"/>
              </a:rPr>
              <a:t> по числу сертифицированных инженеров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(</a:t>
            </a:r>
            <a:r>
              <a:rPr lang="ru-RU" sz="1400" dirty="0">
                <a:latin typeface="Verdana"/>
                <a:cs typeface="Verdana"/>
              </a:rPr>
              <a:t>звание </a:t>
            </a:r>
            <a:r>
              <a:rPr lang="en-US" sz="1400" dirty="0">
                <a:latin typeface="Verdana"/>
                <a:cs typeface="Verdana"/>
              </a:rPr>
              <a:t>Red Hat Certified Engineer – RHCE</a:t>
            </a:r>
            <a:r>
              <a:rPr lang="en-US" sz="1400" dirty="0" smtClean="0">
                <a:latin typeface="Verdana"/>
                <a:cs typeface="Verdana"/>
              </a:rPr>
              <a:t>)</a:t>
            </a:r>
            <a:endParaRPr lang="ru-RU" sz="1400" dirty="0" smtClean="0">
              <a:latin typeface="Verdana"/>
              <a:cs typeface="Verdana"/>
            </a:endParaRPr>
          </a:p>
          <a:p>
            <a:pPr marL="269875" lvl="1" indent="-182563"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Verdana"/>
                <a:cs typeface="Verdana"/>
              </a:rPr>
              <a:t>Аккредитация производителя по следующим направлениям</a:t>
            </a:r>
            <a:r>
              <a:rPr lang="en-US" sz="1400" dirty="0" smtClean="0">
                <a:latin typeface="Verdana"/>
                <a:cs typeface="Verdana"/>
              </a:rPr>
              <a:t>:</a:t>
            </a:r>
          </a:p>
          <a:p>
            <a:pPr marL="723900" lvl="2" indent="-190500" eaLnBrk="1" hangingPunct="1">
              <a:spcBef>
                <a:spcPts val="1200"/>
              </a:spcBef>
              <a:buClr>
                <a:srgbClr val="008000"/>
              </a:buClr>
              <a:buFont typeface="Arial"/>
              <a:buChar char="•"/>
            </a:pPr>
            <a:r>
              <a:rPr lang="en-US" sz="1400" b="1" dirty="0" smtClean="0">
                <a:latin typeface="Verdana"/>
                <a:cs typeface="Verdana"/>
              </a:rPr>
              <a:t>Storage</a:t>
            </a:r>
            <a:r>
              <a:rPr lang="en-US" sz="1400" dirty="0" smtClean="0">
                <a:latin typeface="Verdana"/>
                <a:cs typeface="Verdana"/>
              </a:rPr>
              <a:t> (Pre-sale &amp; Delivery)</a:t>
            </a:r>
          </a:p>
          <a:p>
            <a:pPr marL="723900" lvl="2" indent="-190500" eaLnBrk="1" hangingPunct="1">
              <a:spcBef>
                <a:spcPts val="1200"/>
              </a:spcBef>
              <a:buClr>
                <a:srgbClr val="008000"/>
              </a:buClr>
              <a:buFont typeface="Arial"/>
              <a:buChar char="•"/>
            </a:pPr>
            <a:r>
              <a:rPr lang="en-US" sz="1400" b="1" dirty="0" smtClean="0">
                <a:latin typeface="Verdana"/>
                <a:cs typeface="Verdana"/>
              </a:rPr>
              <a:t>Virtualization</a:t>
            </a:r>
            <a:r>
              <a:rPr lang="en-US" sz="1400" dirty="0" smtClean="0">
                <a:latin typeface="Verdana"/>
                <a:cs typeface="Verdana"/>
              </a:rPr>
              <a:t> (Pre-sale &amp; Delivery)</a:t>
            </a:r>
          </a:p>
          <a:p>
            <a:pPr marL="723900" lvl="2" indent="-190500" eaLnBrk="1" hangingPunct="1">
              <a:spcBef>
                <a:spcPts val="1200"/>
              </a:spcBef>
              <a:buClr>
                <a:srgbClr val="008000"/>
              </a:buClr>
              <a:buFont typeface="Arial"/>
              <a:buChar char="•"/>
            </a:pPr>
            <a:r>
              <a:rPr lang="en-US" sz="1400" b="1" dirty="0" smtClean="0">
                <a:latin typeface="Verdana"/>
                <a:cs typeface="Verdana"/>
              </a:rPr>
              <a:t>Platform</a:t>
            </a:r>
            <a:r>
              <a:rPr lang="en-US" sz="1400" dirty="0" smtClean="0">
                <a:latin typeface="Verdana"/>
                <a:cs typeface="Verdana"/>
              </a:rPr>
              <a:t> (Pre-sale &amp; Delivery)</a:t>
            </a:r>
          </a:p>
          <a:p>
            <a:pPr marL="723900" lvl="2" indent="-190500" eaLnBrk="1" hangingPunct="1">
              <a:spcBef>
                <a:spcPts val="1200"/>
              </a:spcBef>
              <a:buClr>
                <a:srgbClr val="008000"/>
              </a:buClr>
              <a:buFont typeface="Arial"/>
              <a:buChar char="•"/>
            </a:pPr>
            <a:r>
              <a:rPr lang="en-US" sz="1400" b="1" dirty="0" smtClean="0">
                <a:latin typeface="Verdana"/>
                <a:cs typeface="Verdana"/>
              </a:rPr>
              <a:t>Cloud</a:t>
            </a:r>
            <a:r>
              <a:rPr lang="en-US" sz="1400" dirty="0" smtClean="0">
                <a:latin typeface="Verdana"/>
                <a:cs typeface="Verdana"/>
              </a:rPr>
              <a:t> (Pre-sale &amp; Delivery)</a:t>
            </a:r>
            <a:endParaRPr lang="ru-RU" sz="1400" dirty="0">
              <a:latin typeface="Verdana"/>
              <a:cs typeface="Verdana"/>
            </a:endParaRPr>
          </a:p>
        </p:txBody>
      </p:sp>
      <p:pic>
        <p:nvPicPr>
          <p:cNvPr id="9" name="Picture 2" descr="http://softline.ru/uploads/softline_about/vendors-logo/red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714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679" y="1558533"/>
            <a:ext cx="6928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Verdana"/>
                <a:cs typeface="Verdana"/>
              </a:rPr>
              <a:t>Решения на базе продуктов лидера </a:t>
            </a:r>
            <a:r>
              <a:rPr lang="en-US" sz="1800" b="1" dirty="0" smtClean="0">
                <a:latin typeface="Verdana"/>
                <a:cs typeface="Verdana"/>
              </a:rPr>
              <a:t/>
            </a:r>
            <a:br>
              <a:rPr lang="en-US" sz="1800" b="1" dirty="0" smtClean="0">
                <a:latin typeface="Verdana"/>
                <a:cs typeface="Verdana"/>
              </a:rPr>
            </a:br>
            <a:r>
              <a:rPr lang="ru-RU" sz="1800" b="1" dirty="0" smtClean="0">
                <a:latin typeface="Verdana"/>
                <a:cs typeface="Verdana"/>
              </a:rPr>
              <a:t>в развитии СПО</a:t>
            </a:r>
            <a:endParaRPr lang="ru-RU" sz="1800" b="1" dirty="0">
              <a:latin typeface="Verdana"/>
              <a:cs typeface="Verdana"/>
            </a:endParaRPr>
          </a:p>
        </p:txBody>
      </p:sp>
      <p:sp>
        <p:nvSpPr>
          <p:cNvPr id="12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2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3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2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14" name="Рисунок 5" descr="bottom_lin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" name="Изображение 15" descr="i-teco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17" name="Рисунок 4" descr="up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39738" y="585711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</a:rPr>
              <a:t>Центр </a:t>
            </a:r>
            <a:r>
              <a:rPr lang="ru-RU" sz="1600" b="1" dirty="0" err="1">
                <a:solidFill>
                  <a:schemeClr val="bg1"/>
                </a:solidFill>
              </a:rPr>
              <a:t>Linux</a:t>
            </a:r>
            <a:r>
              <a:rPr lang="ru-RU" sz="1600" b="1" dirty="0">
                <a:solidFill>
                  <a:schemeClr val="bg1"/>
                </a:solidFill>
              </a:rPr>
              <a:t>-компетенции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Ай-Теко»</a:t>
            </a:r>
          </a:p>
        </p:txBody>
      </p:sp>
      <p:pic>
        <p:nvPicPr>
          <p:cNvPr id="23" name="Изображение 22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стенда RedHat в I-Te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4" y="1484784"/>
            <a:ext cx="7717128" cy="462315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498950"/>
            <a:ext cx="5076056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Тестовый стенд продуктов и решений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98950"/>
            <a:ext cx="5076056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Техническая поддержка «Ай-Теко»</a:t>
            </a:r>
          </a:p>
        </p:txBody>
      </p:sp>
      <p:pic>
        <p:nvPicPr>
          <p:cNvPr id="12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39738" y="582588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Тестовый стенд продуктов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решений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20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5"/>
          <p:cNvPicPr/>
          <p:nvPr/>
        </p:nvPicPr>
        <p:blipFill>
          <a:blip r:embed="rId5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16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20</a:t>
            </a:fld>
            <a:endParaRPr/>
          </a:p>
        </p:txBody>
      </p:sp>
      <p:sp>
        <p:nvSpPr>
          <p:cNvPr id="17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20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20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20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2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20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4" name="Изображение 23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26" name="Изображение 25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6309776" y="5528344"/>
            <a:ext cx="2133600" cy="365125"/>
          </a:xfrm>
        </p:spPr>
        <p:txBody>
          <a:bodyPr/>
          <a:lstStyle/>
          <a:p>
            <a:pPr>
              <a:defRPr/>
            </a:pPr>
            <a:fld id="{81D6E006-892C-4E19-BD34-040938B2743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51845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 smtClean="0">
                <a:latin typeface="Arial" pitchFamily="34" charset="0"/>
              </a:rPr>
              <a:t>Дмитрий Варенов,</a:t>
            </a:r>
            <a:br>
              <a:rPr lang="ru-RU" b="1" dirty="0" smtClean="0">
                <a:latin typeface="Arial" pitchFamily="34" charset="0"/>
              </a:rPr>
            </a:br>
            <a:r>
              <a:rPr lang="ru-RU" i="1" dirty="0" smtClean="0">
                <a:latin typeface="Arial" pitchFamily="34" charset="0"/>
              </a:rPr>
              <a:t>департамент</a:t>
            </a:r>
            <a:r>
              <a:rPr lang="en-US" i="1" dirty="0" smtClean="0">
                <a:latin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</a:rPr>
              <a:t>вычислительных комплексов</a:t>
            </a:r>
            <a:r>
              <a:rPr lang="ru-RU" i="1" dirty="0">
                <a:latin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</a:rPr>
              <a:t>компании </a:t>
            </a:r>
            <a:r>
              <a:rPr lang="ru-RU" i="1" dirty="0">
                <a:latin typeface="Arial" pitchFamily="34" charset="0"/>
              </a:rPr>
              <a:t>«Ай-</a:t>
            </a:r>
            <a:r>
              <a:rPr lang="ru-RU" i="1" dirty="0" err="1">
                <a:latin typeface="Arial" pitchFamily="34" charset="0"/>
              </a:rPr>
              <a:t>Теко</a:t>
            </a:r>
            <a:r>
              <a:rPr lang="ru-RU" i="1" dirty="0" smtClean="0">
                <a:latin typeface="Arial" pitchFamily="34" charset="0"/>
              </a:rPr>
              <a:t>»</a:t>
            </a:r>
            <a:endParaRPr lang="ru-RU" i="1" dirty="0">
              <a:latin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</a:rPr>
              <a:t>Тел. </a:t>
            </a:r>
            <a:r>
              <a:rPr lang="en-US" dirty="0">
                <a:latin typeface="Arial" pitchFamily="34" charset="0"/>
              </a:rPr>
              <a:t>+7</a:t>
            </a:r>
            <a:r>
              <a:rPr lang="ru-RU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ru-RU" dirty="0">
                <a:latin typeface="Arial" pitchFamily="34" charset="0"/>
              </a:rPr>
              <a:t>495</a:t>
            </a:r>
            <a:r>
              <a:rPr lang="en-US" dirty="0">
                <a:latin typeface="Arial" pitchFamily="34" charset="0"/>
              </a:rPr>
              <a:t>)</a:t>
            </a:r>
            <a:r>
              <a:rPr lang="ru-RU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777</a:t>
            </a:r>
            <a:r>
              <a:rPr lang="ru-RU" dirty="0">
                <a:latin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</a:rPr>
              <a:t>1095</a:t>
            </a:r>
            <a:r>
              <a:rPr lang="ru-RU" dirty="0" smtClean="0">
                <a:latin typeface="Arial" pitchFamily="34" charset="0"/>
              </a:rPr>
              <a:t>, доб. </a:t>
            </a:r>
            <a:r>
              <a:rPr lang="en-US" dirty="0" smtClean="0">
                <a:latin typeface="Arial" pitchFamily="34" charset="0"/>
              </a:rPr>
              <a:t>3048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9" name="Picture 4" descr="http://www.extremetech.com/wp-content/uploads/2011/08/tux-logo-large-mat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75" y="4480513"/>
            <a:ext cx="3240645" cy="19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81D6E006-892C-4E19-BD34-040938B2743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1" name="Рисунок 3" descr="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238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 descr="thank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7175" y="1988840"/>
            <a:ext cx="4048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1" y="836712"/>
            <a:ext cx="1751962" cy="44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84128" y="3717032"/>
            <a:ext cx="309562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300" dirty="0" smtClean="0">
                <a:solidFill>
                  <a:srgbClr val="000000"/>
                </a:solidFill>
                <a:hlinkClick r:id="rId7"/>
              </a:rPr>
              <a:t>www.i-teco.ru</a:t>
            </a:r>
            <a:endParaRPr lang="ru-RU" sz="13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300" dirty="0" smtClean="0">
                <a:solidFill>
                  <a:srgbClr val="000000"/>
                </a:solidFill>
                <a:hlinkClick r:id="rId8"/>
              </a:rPr>
              <a:t>www.facebook.com/i-teco.ru</a:t>
            </a:r>
            <a:endParaRPr lang="en-US" sz="13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300" dirty="0" smtClean="0">
                <a:solidFill>
                  <a:srgbClr val="000000"/>
                </a:solidFill>
                <a:hlinkClick r:id="rId9"/>
              </a:rPr>
              <a:t>www.twitter.com/i_teco</a:t>
            </a:r>
            <a:endParaRPr lang="ru-RU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edorahosted.org/spacewalk/raw-attachment/wiki/Logo/spacewalk-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016224" cy="58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abrastorage.org/storage2/d22/026/79b/d2202679b359b8ed7d307d6c648ee8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1248549" cy="6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murmolka.com/img/l/www.misdivision.com/blog/wp-content/uploads/2010/11/glusterfs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56"/>
          <a:stretch/>
        </p:blipFill>
        <p:spPr bwMode="auto">
          <a:xfrm>
            <a:off x="6948264" y="3284984"/>
            <a:ext cx="1759827" cy="6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log.rimuhosting.com/wp-content/uploads/2014/07/centos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78" y="5275807"/>
            <a:ext cx="11571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mccune.fedorapeople.org/katello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9080"/>
            <a:ext cx="15902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vel.adityapatawari.com/wp-content/uploads/2011/07/pulp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51" y="5373216"/>
            <a:ext cx="1089903" cy="8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ndlepinproject.org/images/logo-frontp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inuxcollections.com/images/fedora/fedora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73" y="5301208"/>
            <a:ext cx="808484" cy="8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0/04/Debian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57192"/>
            <a:ext cx="7098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0.gstatic.com/images?q=tbn:ANd9GcQG-fnhOMLvrAQVRF53MkvgwIltjQ1oHW6iF721prftGOeUHk9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35" y="5343543"/>
            <a:ext cx="799742" cy="6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news.softpedia.com/images/news2/Libvirt-1-0-3-Released-by-Red-Hat-Integrates-Support-for-VDI-Images-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41" y="2216376"/>
            <a:ext cx="1402651" cy="6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sysadmin.te.ua/wp-content/uploads/2013/07/kv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16" y="2360392"/>
            <a:ext cx="1209968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kaba.org.ua/wp-content/uploads/2013/04/lvs-piranha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56336"/>
            <a:ext cx="1808853" cy="13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ajor.io/wp-content/uploads/2013/07/selinux-penguin-new_mediu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792088" cy="8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1746651" cy="539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1152128" cy="691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98162"/>
            <a:ext cx="1224136" cy="439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1800200" cy="626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07740"/>
            <a:ext cx="1872208" cy="425502"/>
          </a:xfrm>
          <a:prstGeom prst="rect">
            <a:avLst/>
          </a:prstGeom>
        </p:spPr>
      </p:pic>
      <p:pic>
        <p:nvPicPr>
          <p:cNvPr id="28" name="Рисунок 4" descr="up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39738" y="585711"/>
            <a:ext cx="4968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bg1"/>
                </a:solidFill>
              </a:rPr>
              <a:t>Центр </a:t>
            </a:r>
            <a:r>
              <a:rPr lang="ru-RU" sz="1600" b="1" dirty="0" err="1">
                <a:solidFill>
                  <a:schemeClr val="bg1"/>
                </a:solidFill>
              </a:rPr>
              <a:t>Linux</a:t>
            </a:r>
            <a:r>
              <a:rPr lang="ru-RU" sz="1600" b="1" dirty="0">
                <a:solidFill>
                  <a:schemeClr val="bg1"/>
                </a:solidFill>
              </a:rPr>
              <a:t>-компетенции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Ай-Теко»</a:t>
            </a:r>
          </a:p>
        </p:txBody>
      </p:sp>
      <p:sp>
        <p:nvSpPr>
          <p:cNvPr id="3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3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3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32" name="Рисунок 5" descr="bottom_line.pn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4" name="Изображение 33" descr="i-teco_logo.png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51679" y="1558533"/>
            <a:ext cx="8692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/>
                <a:cs typeface="Verdana"/>
              </a:rPr>
              <a:t>Решения на базе </a:t>
            </a:r>
            <a:r>
              <a:rPr lang="ru-RU" sz="1800" b="1" dirty="0" smtClean="0">
                <a:latin typeface="Verdana"/>
                <a:cs typeface="Verdana"/>
              </a:rPr>
              <a:t>свободного</a:t>
            </a:r>
            <a:r>
              <a:rPr lang="en-US" sz="1800" b="1" dirty="0" smtClean="0">
                <a:latin typeface="Verdana"/>
                <a:cs typeface="Verdana"/>
              </a:rPr>
              <a:t> </a:t>
            </a:r>
            <a:r>
              <a:rPr lang="ru-RU" sz="1800" b="1" dirty="0" smtClean="0">
                <a:latin typeface="Verdana"/>
                <a:cs typeface="Verdana"/>
              </a:rPr>
              <a:t>программного </a:t>
            </a:r>
            <a:r>
              <a:rPr lang="ru-RU" sz="1800" b="1" dirty="0">
                <a:latin typeface="Verdana"/>
                <a:cs typeface="Verdana"/>
              </a:rPr>
              <a:t>обеспечения</a:t>
            </a:r>
          </a:p>
        </p:txBody>
      </p:sp>
      <p:pic>
        <p:nvPicPr>
          <p:cNvPr id="10" name="Изображение 9" descr="linux-logo-png-transparent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67544" y="1628800"/>
            <a:ext cx="3168351" cy="4464496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b="1" dirty="0" smtClean="0">
                <a:latin typeface="Verdana"/>
                <a:cs typeface="Verdana"/>
              </a:rPr>
              <a:t>Обновление </a:t>
            </a:r>
            <a:r>
              <a:rPr lang="ru-RU" sz="1400" b="1" dirty="0">
                <a:latin typeface="Verdana"/>
                <a:cs typeface="Verdana"/>
              </a:rPr>
              <a:t>ОС и прикладного ПО</a:t>
            </a:r>
            <a:r>
              <a:rPr lang="ru-RU" sz="1400" dirty="0">
                <a:latin typeface="Verdana"/>
                <a:cs typeface="Verdana"/>
              </a:rPr>
              <a:t> </a:t>
            </a:r>
            <a:r>
              <a:rPr lang="en-US" sz="1400" dirty="0" smtClean="0">
                <a:latin typeface="Verdana"/>
                <a:cs typeface="Verdana"/>
              </a:rPr>
              <a:t>Linux</a:t>
            </a:r>
            <a:r>
              <a:rPr lang="ru-RU" sz="1400" dirty="0" smtClean="0">
                <a:latin typeface="Verdana"/>
                <a:cs typeface="Verdana"/>
              </a:rPr>
              <a:t>-серверов </a:t>
            </a:r>
            <a:r>
              <a:rPr lang="ru-RU" sz="1400" dirty="0">
                <a:latin typeface="Verdana"/>
                <a:cs typeface="Verdana"/>
              </a:rPr>
              <a:t>без </a:t>
            </a:r>
            <a:r>
              <a:rPr lang="ru-RU" sz="1400" dirty="0" smtClean="0">
                <a:latin typeface="Verdana"/>
                <a:cs typeface="Verdana"/>
              </a:rPr>
              <a:t>доступа узл</a:t>
            </a:r>
            <a:r>
              <a:rPr lang="ru-RU" sz="1400" dirty="0" smtClean="0">
                <a:latin typeface="Verdana"/>
                <a:cs typeface="Verdana"/>
              </a:rPr>
              <a:t>ов</a:t>
            </a:r>
            <a:r>
              <a:rPr lang="ru-RU" sz="1400" dirty="0" smtClean="0">
                <a:latin typeface="Verdana"/>
                <a:cs typeface="Verdana"/>
              </a:rPr>
              <a:t> в сеть </a:t>
            </a:r>
            <a:r>
              <a:rPr lang="ru-RU" sz="1400" dirty="0" smtClean="0">
                <a:latin typeface="Verdana"/>
                <a:cs typeface="Verdana"/>
              </a:rPr>
              <a:t>Интернет.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b="1" dirty="0" smtClean="0">
                <a:latin typeface="Verdana"/>
                <a:cs typeface="Verdana"/>
              </a:rPr>
              <a:t>Профили всех машин на базе ОС </a:t>
            </a:r>
            <a:r>
              <a:rPr lang="en-US" sz="1400" b="1" dirty="0" smtClean="0">
                <a:latin typeface="Verdana"/>
                <a:cs typeface="Verdana"/>
              </a:rPr>
              <a:t>Linux</a:t>
            </a:r>
            <a:r>
              <a:rPr lang="ru-RU" sz="1400" b="1" dirty="0" smtClean="0">
                <a:latin typeface="Verdana"/>
                <a:cs typeface="Verdana"/>
              </a:rPr>
              <a:t> локально хранятся </a:t>
            </a:r>
            <a:r>
              <a:rPr lang="ru-RU" sz="1400" dirty="0" smtClean="0">
                <a:latin typeface="Verdana"/>
                <a:cs typeface="Verdana"/>
              </a:rPr>
              <a:t>на «Спутнике»,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от </a:t>
            </a:r>
            <a:r>
              <a:rPr lang="ru-RU" sz="1400" dirty="0">
                <a:latin typeface="Verdana"/>
                <a:cs typeface="Verdana"/>
              </a:rPr>
              <a:t>которого </a:t>
            </a:r>
            <a:r>
              <a:rPr lang="ru-RU" sz="1400" dirty="0" smtClean="0">
                <a:latin typeface="Verdana"/>
                <a:cs typeface="Verdana"/>
              </a:rPr>
              <a:t>корпоративные </a:t>
            </a:r>
            <a:r>
              <a:rPr lang="ru-RU" sz="1400" dirty="0">
                <a:latin typeface="Verdana"/>
                <a:cs typeface="Verdana"/>
              </a:rPr>
              <a:t>серверы и рабочие станции смогут получать </a:t>
            </a:r>
            <a:r>
              <a:rPr lang="ru-RU" sz="1400" dirty="0" smtClean="0">
                <a:latin typeface="Verdana"/>
                <a:cs typeface="Verdana"/>
              </a:rPr>
              <a:t>обновления.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b="1" dirty="0">
                <a:latin typeface="Verdana"/>
                <a:cs typeface="Verdana"/>
              </a:rPr>
              <a:t>Все задачи </a:t>
            </a:r>
            <a:r>
              <a:rPr lang="ru-RU" sz="1400" dirty="0">
                <a:latin typeface="Verdana"/>
                <a:cs typeface="Verdana"/>
              </a:rPr>
              <a:t>управления прикладным </a:t>
            </a:r>
            <a:r>
              <a:rPr lang="ru-RU" sz="1400" dirty="0" smtClean="0">
                <a:latin typeface="Verdana"/>
                <a:cs typeface="Verdana"/>
              </a:rPr>
              <a:t>ПО (новые </a:t>
            </a:r>
            <a:r>
              <a:rPr lang="ru-RU" sz="1400" dirty="0">
                <a:latin typeface="Verdana"/>
                <a:cs typeface="Verdana"/>
              </a:rPr>
              <a:t>политики безопасности, версии ПО и их </a:t>
            </a:r>
            <a:r>
              <a:rPr lang="ru-RU" sz="1400" dirty="0" smtClean="0">
                <a:latin typeface="Verdana"/>
                <a:cs typeface="Verdana"/>
              </a:rPr>
              <a:t>настройки) </a:t>
            </a:r>
            <a:r>
              <a:rPr lang="ru-RU" sz="1400" b="1" dirty="0">
                <a:latin typeface="Verdana"/>
                <a:cs typeface="Verdana"/>
              </a:rPr>
              <a:t>удаленно выполняются </a:t>
            </a:r>
            <a:r>
              <a:rPr lang="en-US" sz="1400" b="1" dirty="0" smtClean="0">
                <a:latin typeface="Verdana"/>
                <a:cs typeface="Verdana"/>
              </a:rPr>
              <a:t/>
            </a:r>
            <a:br>
              <a:rPr lang="en-US" sz="1400" b="1" dirty="0" smtClean="0">
                <a:latin typeface="Verdana"/>
                <a:cs typeface="Verdana"/>
              </a:rPr>
            </a:br>
            <a:r>
              <a:rPr lang="ru-RU" sz="1400" b="1" dirty="0" smtClean="0">
                <a:latin typeface="Verdana"/>
                <a:cs typeface="Verdana"/>
              </a:rPr>
              <a:t>по </a:t>
            </a:r>
            <a:r>
              <a:rPr lang="ru-RU" sz="1400" b="1" dirty="0">
                <a:latin typeface="Verdana"/>
                <a:cs typeface="Verdana"/>
              </a:rPr>
              <a:t>локальной сети </a:t>
            </a:r>
            <a:r>
              <a:rPr lang="ru-RU" sz="1400" dirty="0">
                <a:latin typeface="Verdana"/>
                <a:cs typeface="Verdana"/>
              </a:rPr>
              <a:t>через централизованный </a:t>
            </a:r>
            <a:r>
              <a:rPr lang="en-US" sz="1400" dirty="0">
                <a:latin typeface="Verdana"/>
                <a:cs typeface="Verdana"/>
              </a:rPr>
              <a:t>web</a:t>
            </a:r>
            <a:r>
              <a:rPr lang="ru-RU" sz="1400" dirty="0">
                <a:latin typeface="Verdana"/>
                <a:cs typeface="Verdana"/>
              </a:rPr>
              <a:t>-интерфейс администратора. </a:t>
            </a:r>
            <a:endParaRPr lang="ru-RU" sz="1400" dirty="0" smtClean="0">
              <a:latin typeface="Verdana"/>
              <a:cs typeface="Verdana"/>
            </a:endParaRP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endParaRPr lang="ru-RU" sz="1400" dirty="0" smtClean="0">
              <a:latin typeface="Verdana"/>
              <a:cs typeface="Verdana"/>
            </a:endParaRPr>
          </a:p>
          <a:p>
            <a:pPr eaLnBrk="1" hangingPunct="1"/>
            <a:endParaRPr lang="ru-RU" sz="1400" dirty="0" smtClean="0">
              <a:latin typeface="Verdana"/>
              <a:cs typeface="Verdana"/>
            </a:endParaRPr>
          </a:p>
          <a:p>
            <a:pPr marL="0" indent="0" eaLnBrk="1" hangingPunct="1">
              <a:buNone/>
            </a:pPr>
            <a:endParaRPr lang="ru-RU" sz="1400" dirty="0" smtClean="0">
              <a:latin typeface="Verdana"/>
              <a:cs typeface="Verdana"/>
            </a:endParaRPr>
          </a:p>
        </p:txBody>
      </p:sp>
      <p:pic>
        <p:nvPicPr>
          <p:cNvPr id="18" name="Picture"/>
          <p:cNvPicPr/>
          <p:nvPr/>
        </p:nvPicPr>
        <p:blipFill rotWithShape="1">
          <a:blip r:embed="rId3"/>
          <a:srcRect t="4863"/>
          <a:stretch/>
        </p:blipFill>
        <p:spPr bwMode="auto">
          <a:xfrm>
            <a:off x="3689448" y="2144047"/>
            <a:ext cx="5203032" cy="36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ru-RU" sz="1200" b="1" dirty="0" err="1">
                <a:solidFill>
                  <a:schemeClr val="bg1"/>
                </a:solidFill>
              </a:rPr>
              <a:t>Linux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4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4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2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4" name="Изображение 23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79912" y="1665675"/>
            <a:ext cx="496855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Verdana"/>
                <a:cs typeface="Verdana"/>
              </a:rPr>
              <a:t>Функциональная схема взаимодействия</a:t>
            </a:r>
            <a:endParaRPr lang="ru-RU" sz="1300" b="1" dirty="0">
              <a:latin typeface="Verdana"/>
              <a:cs typeface="Verdana"/>
            </a:endParaRPr>
          </a:p>
        </p:txBody>
      </p:sp>
      <p:pic>
        <p:nvPicPr>
          <p:cNvPr id="17" name="Изображение 16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 bwMode="auto">
          <a:xfrm>
            <a:off x="467546" y="1565300"/>
            <a:ext cx="3600398" cy="4280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Объединение систем </a:t>
            </a:r>
            <a:r>
              <a:rPr lang="ru-RU" sz="1400" dirty="0">
                <a:latin typeface="Verdana"/>
                <a:cs typeface="Verdana"/>
              </a:rPr>
              <a:t>в группы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по </a:t>
            </a:r>
            <a:r>
              <a:rPr lang="ru-RU" sz="1400" dirty="0">
                <a:latin typeface="Verdana"/>
                <a:cs typeface="Verdana"/>
              </a:rPr>
              <a:t>определенному признаку </a:t>
            </a:r>
            <a:endParaRPr lang="ru-RU" sz="1400" dirty="0" smtClean="0">
              <a:latin typeface="Verdana"/>
              <a:cs typeface="Verdana"/>
            </a:endParaRP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Обновление прикладного ПО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Разделение прав </a:t>
            </a:r>
            <a:r>
              <a:rPr lang="ru-RU" sz="1400" dirty="0">
                <a:latin typeface="Verdana"/>
                <a:cs typeface="Verdana"/>
              </a:rPr>
              <a:t>доступа для разных </a:t>
            </a:r>
            <a:r>
              <a:rPr lang="ru-RU" sz="1400" dirty="0" smtClean="0">
                <a:latin typeface="Verdana"/>
                <a:cs typeface="Verdana"/>
              </a:rPr>
              <a:t>администраторов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В</a:t>
            </a:r>
            <a:r>
              <a:rPr lang="ru-RU" sz="1400" dirty="0" smtClean="0">
                <a:latin typeface="Verdana"/>
                <a:cs typeface="Verdana"/>
              </a:rPr>
              <a:t>озможность</a:t>
            </a:r>
            <a:r>
              <a:rPr lang="ru-RU" sz="1400" b="1" dirty="0" smtClean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автоматически разворачивать ОС, в том числе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на </a:t>
            </a:r>
            <a:r>
              <a:rPr lang="ru-RU" sz="1400" dirty="0">
                <a:latin typeface="Verdana"/>
                <a:cs typeface="Verdana"/>
              </a:rPr>
              <a:t>«голом железе» (</a:t>
            </a:r>
            <a:r>
              <a:rPr lang="ru-RU" sz="1400" dirty="0" err="1">
                <a:latin typeface="Verdana"/>
                <a:cs typeface="Verdana"/>
              </a:rPr>
              <a:t>bare</a:t>
            </a:r>
            <a:r>
              <a:rPr lang="ru-RU" sz="1400" dirty="0">
                <a:latin typeface="Verdana"/>
                <a:cs typeface="Verdana"/>
              </a:rPr>
              <a:t> </a:t>
            </a:r>
            <a:r>
              <a:rPr lang="ru-RU" sz="1400" dirty="0" err="1">
                <a:latin typeface="Verdana"/>
                <a:cs typeface="Verdana"/>
              </a:rPr>
              <a:t>metal</a:t>
            </a:r>
            <a:r>
              <a:rPr lang="ru-RU" sz="1400" dirty="0">
                <a:latin typeface="Verdana"/>
                <a:cs typeface="Verdana"/>
              </a:rPr>
              <a:t>),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и </a:t>
            </a:r>
            <a:r>
              <a:rPr lang="ru-RU" sz="1400" dirty="0">
                <a:latin typeface="Verdana"/>
                <a:cs typeface="Verdana"/>
              </a:rPr>
              <a:t>настраивать </a:t>
            </a:r>
            <a:r>
              <a:rPr lang="ru-RU" sz="1400" dirty="0" smtClean="0">
                <a:latin typeface="Verdana"/>
                <a:cs typeface="Verdana"/>
              </a:rPr>
              <a:t>ее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С</a:t>
            </a:r>
            <a:r>
              <a:rPr lang="ru-RU" sz="1400" dirty="0" smtClean="0">
                <a:latin typeface="Verdana"/>
                <a:cs typeface="Verdana"/>
              </a:rPr>
              <a:t>оздание виртуальных </a:t>
            </a:r>
            <a:r>
              <a:rPr lang="ru-RU" sz="1400" dirty="0">
                <a:latin typeface="Verdana"/>
                <a:cs typeface="Verdana"/>
              </a:rPr>
              <a:t>машин на платформах </a:t>
            </a:r>
            <a:r>
              <a:rPr lang="ru-RU" sz="1400" dirty="0" smtClean="0">
                <a:latin typeface="Verdana"/>
                <a:cs typeface="Verdana"/>
              </a:rPr>
              <a:t>виртуализации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«Снимки </a:t>
            </a:r>
            <a:r>
              <a:rPr lang="ru-RU" sz="1400" dirty="0">
                <a:latin typeface="Verdana"/>
                <a:cs typeface="Verdana"/>
              </a:rPr>
              <a:t>состояния» каждой администрируемой </a:t>
            </a:r>
            <a:r>
              <a:rPr lang="ru-RU" sz="1400" dirty="0" smtClean="0">
                <a:latin typeface="Verdana"/>
                <a:cs typeface="Verdana"/>
              </a:rPr>
              <a:t>ОС</a:t>
            </a:r>
            <a:endParaRPr lang="ru-RU" sz="1400" dirty="0">
              <a:latin typeface="Verdana"/>
              <a:cs typeface="Verdana"/>
            </a:endParaRP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Выполнение сценариев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en-US" sz="1400" dirty="0" err="1" smtClean="0">
                <a:latin typeface="Verdana"/>
                <a:cs typeface="Verdana"/>
              </a:rPr>
              <a:t>kickstart</a:t>
            </a:r>
            <a:endParaRPr lang="ru-RU" sz="1400" dirty="0" smtClean="0">
              <a:latin typeface="Verdana"/>
              <a:cs typeface="Verdana"/>
            </a:endParaRP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Отслеживание</a:t>
            </a:r>
            <a:r>
              <a:rPr lang="ru-RU" sz="1400" b="1" dirty="0" smtClean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состояния </a:t>
            </a:r>
            <a:r>
              <a:rPr lang="ru-RU" sz="1400" dirty="0" smtClean="0">
                <a:latin typeface="Verdana"/>
                <a:cs typeface="Verdana"/>
              </a:rPr>
              <a:t>серверов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1977"/>
          <a:stretch/>
        </p:blipFill>
        <p:spPr>
          <a:xfrm>
            <a:off x="4139952" y="2373317"/>
            <a:ext cx="4546600" cy="2783875"/>
          </a:xfrm>
          <a:prstGeom prst="rect">
            <a:avLst/>
          </a:prstGeom>
        </p:spPr>
      </p:pic>
      <p:pic>
        <p:nvPicPr>
          <p:cNvPr id="16" name="Picture 4" descr="http://www.extremetech.com/wp-content/uploads/2011/08/tux-logo-large-mat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3056" y="6403571"/>
            <a:ext cx="763198" cy="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4" descr="u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ru-RU" sz="1200" b="1" dirty="0" err="1">
                <a:solidFill>
                  <a:schemeClr val="bg1"/>
                </a:solidFill>
              </a:rPr>
              <a:t>Linux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5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5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2" name="Рисунок 5" descr="bottom_lin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4" name="Изображение 23" descr="i-teco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25" name="Изображение 24" descr="linux-logo-png-transpare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32046"/>
            <a:ext cx="5036125" cy="3686235"/>
          </a:xfrm>
          <a:prstGeom prst="rect">
            <a:avLst/>
          </a:prstGeom>
        </p:spPr>
      </p:pic>
      <p:pic>
        <p:nvPicPr>
          <p:cNvPr id="15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ru-RU" sz="1200" b="1" dirty="0" err="1">
                <a:solidFill>
                  <a:schemeClr val="bg1"/>
                </a:solidFill>
              </a:rPr>
              <a:t>Linux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6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6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2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6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4" name="Изображение 23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sp>
        <p:nvSpPr>
          <p:cNvPr id="25" name="Объект 2"/>
          <p:cNvSpPr txBox="1">
            <a:spLocks/>
          </p:cNvSpPr>
          <p:nvPr/>
        </p:nvSpPr>
        <p:spPr bwMode="auto">
          <a:xfrm>
            <a:off x="467546" y="1565300"/>
            <a:ext cx="3024334" cy="4280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Встроенная система мониторинга </a:t>
            </a:r>
            <a:r>
              <a:rPr lang="ru-RU" sz="1400" dirty="0" err="1">
                <a:latin typeface="Verdana"/>
                <a:cs typeface="Verdana"/>
              </a:rPr>
              <a:t>Zabbix</a:t>
            </a:r>
            <a:r>
              <a:rPr lang="ru-RU" sz="1400" dirty="0">
                <a:latin typeface="Verdana"/>
                <a:cs typeface="Verdana"/>
              </a:rPr>
              <a:t>, интегрированная с сервером «Спутник» 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Собственный установщик, позволяющий выполнить настройку системы под индивидуальные требования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Полностью русифицированный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err="1" smtClean="0">
                <a:latin typeface="Verdana"/>
                <a:cs typeface="Verdana"/>
              </a:rPr>
              <a:t>web</a:t>
            </a:r>
            <a:r>
              <a:rPr lang="ru-RU" sz="1400" dirty="0">
                <a:latin typeface="Verdana"/>
                <a:cs typeface="Verdana"/>
              </a:rPr>
              <a:t>-интерфейс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Управления </a:t>
            </a:r>
            <a:r>
              <a:rPr lang="ru-RU" sz="1400" dirty="0" err="1">
                <a:latin typeface="Verdana"/>
                <a:cs typeface="Verdana"/>
              </a:rPr>
              <a:t>вендорскими</a:t>
            </a:r>
            <a:r>
              <a:rPr lang="ru-RU" sz="1400" dirty="0">
                <a:latin typeface="Verdana"/>
                <a:cs typeface="Verdana"/>
              </a:rPr>
              <a:t> подписками на тех. </a:t>
            </a:r>
            <a:r>
              <a:rPr lang="ru-RU" sz="1400" dirty="0" smtClean="0">
                <a:latin typeface="Verdana"/>
                <a:cs typeface="Verdana"/>
              </a:rPr>
              <a:t>поддержку</a:t>
            </a:r>
            <a:endParaRPr lang="ru-RU" sz="1400" dirty="0">
              <a:latin typeface="Verdana"/>
              <a:cs typeface="Verdana"/>
            </a:endParaRP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Развертывание новых серверов сразу после установки системы </a:t>
            </a:r>
          </a:p>
        </p:txBody>
      </p:sp>
      <p:pic>
        <p:nvPicPr>
          <p:cNvPr id="26" name="Изображение 25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498950"/>
            <a:ext cx="5267888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Linux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61" y="1726209"/>
            <a:ext cx="5032844" cy="3680915"/>
          </a:xfrm>
          <a:prstGeom prst="rect">
            <a:avLst/>
          </a:prstGeom>
        </p:spPr>
      </p:pic>
      <p:pic>
        <p:nvPicPr>
          <p:cNvPr id="15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ru-RU" sz="1200" b="1" dirty="0" err="1">
                <a:solidFill>
                  <a:schemeClr val="bg1"/>
                </a:solidFill>
              </a:rPr>
              <a:t>Linux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7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7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2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7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4" name="Изображение 23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sp>
        <p:nvSpPr>
          <p:cNvPr id="25" name="Объект 2"/>
          <p:cNvSpPr txBox="1">
            <a:spLocks/>
          </p:cNvSpPr>
          <p:nvPr/>
        </p:nvSpPr>
        <p:spPr bwMode="auto">
          <a:xfrm>
            <a:off x="467546" y="1628800"/>
            <a:ext cx="2808310" cy="4280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Встроенные шаблоны для всех популярных </a:t>
            </a:r>
            <a:r>
              <a:rPr lang="ru-RU" sz="1400" dirty="0" err="1" smtClean="0">
                <a:latin typeface="Verdana"/>
                <a:cs typeface="Verdana"/>
              </a:rPr>
              <a:t>Linux</a:t>
            </a:r>
            <a:r>
              <a:rPr lang="ru-RU" sz="1400" dirty="0" smtClean="0">
                <a:latin typeface="Verdana"/>
                <a:cs typeface="Verdana"/>
              </a:rPr>
              <a:t> -</a:t>
            </a:r>
            <a:r>
              <a:rPr lang="ru-RU" sz="1400" dirty="0" smtClean="0">
                <a:latin typeface="Verdana"/>
                <a:cs typeface="Verdana"/>
              </a:rPr>
              <a:t>систем</a:t>
            </a:r>
            <a:endParaRPr lang="en-US" sz="1400" dirty="0" smtClean="0">
              <a:latin typeface="Verdana"/>
              <a:cs typeface="Verdana"/>
            </a:endParaRP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Verdana"/>
                <a:cs typeface="Verdana"/>
              </a:rPr>
              <a:t>Различные </a:t>
            </a:r>
            <a:r>
              <a:rPr lang="ru-RU" sz="1400" dirty="0">
                <a:latin typeface="Verdana"/>
                <a:cs typeface="Verdana"/>
              </a:rPr>
              <a:t>варианты поставки решения заказчику: образы (</a:t>
            </a:r>
            <a:r>
              <a:rPr lang="ru-RU" sz="1400" dirty="0" err="1">
                <a:latin typeface="Verdana"/>
                <a:cs typeface="Verdana"/>
              </a:rPr>
              <a:t>Virtual</a:t>
            </a:r>
            <a:r>
              <a:rPr lang="ru-RU" sz="1400" dirty="0">
                <a:latin typeface="Verdana"/>
                <a:cs typeface="Verdana"/>
              </a:rPr>
              <a:t> </a:t>
            </a:r>
            <a:r>
              <a:rPr lang="ru-RU" sz="1400" dirty="0" err="1">
                <a:latin typeface="Verdana"/>
                <a:cs typeface="Verdana"/>
              </a:rPr>
              <a:t>Appliance</a:t>
            </a:r>
            <a:r>
              <a:rPr lang="ru-RU" sz="1400" dirty="0">
                <a:latin typeface="Verdana"/>
                <a:cs typeface="Verdana"/>
              </a:rPr>
              <a:t>) для </a:t>
            </a:r>
            <a:r>
              <a:rPr lang="ru-RU" sz="1400" dirty="0" err="1">
                <a:latin typeface="Verdana"/>
                <a:cs typeface="Verdana"/>
              </a:rPr>
              <a:t>VMware</a:t>
            </a:r>
            <a:r>
              <a:rPr lang="ru-RU" sz="1400" dirty="0">
                <a:latin typeface="Verdana"/>
                <a:cs typeface="Verdana"/>
              </a:rPr>
              <a:t>, KVM или RPM-пакеты с автоматическим установщиком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 err="1">
                <a:latin typeface="Verdana"/>
                <a:cs typeface="Verdana"/>
              </a:rPr>
              <a:t>Кастомизация</a:t>
            </a:r>
            <a:r>
              <a:rPr lang="ru-RU" sz="1400" dirty="0">
                <a:latin typeface="Verdana"/>
                <a:cs typeface="Verdana"/>
              </a:rPr>
              <a:t> и </a:t>
            </a:r>
            <a:r>
              <a:rPr lang="ru-RU" sz="1400" dirty="0" err="1">
                <a:latin typeface="Verdana"/>
                <a:cs typeface="Verdana"/>
              </a:rPr>
              <a:t>ребрендинг</a:t>
            </a:r>
            <a:r>
              <a:rPr lang="ru-RU" sz="1400" dirty="0">
                <a:latin typeface="Verdana"/>
                <a:cs typeface="Verdana"/>
              </a:rPr>
              <a:t> решения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ru-RU" sz="1400" dirty="0" smtClean="0">
                <a:latin typeface="Verdana"/>
                <a:cs typeface="Verdana"/>
              </a:rPr>
              <a:t>для </a:t>
            </a:r>
            <a:r>
              <a:rPr lang="ru-RU" sz="1400" dirty="0">
                <a:latin typeface="Verdana"/>
                <a:cs typeface="Verdana"/>
              </a:rPr>
              <a:t>нужд </a:t>
            </a:r>
            <a:r>
              <a:rPr lang="ru-RU" sz="1400" dirty="0" smtClean="0">
                <a:latin typeface="Verdana"/>
                <a:cs typeface="Verdana"/>
              </a:rPr>
              <a:t>заказчика</a:t>
            </a:r>
            <a:endParaRPr lang="ru-RU" sz="1400" dirty="0">
              <a:latin typeface="Verdana"/>
              <a:cs typeface="Verdana"/>
            </a:endParaRPr>
          </a:p>
        </p:txBody>
      </p:sp>
      <p:pic>
        <p:nvPicPr>
          <p:cNvPr id="26" name="Изображение 25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enov\AppData\Local\Microsoft\Windows\Temporary Internet Files\Content.Outlook\AP3GQLQ2\Network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00" y="1789708"/>
            <a:ext cx="5154539" cy="30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498950"/>
            <a:ext cx="5267888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Linux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8" name="Рисунок 4" descr="u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ru-RU" sz="1200" b="1" dirty="0" err="1">
                <a:solidFill>
                  <a:schemeClr val="bg1"/>
                </a:solidFill>
              </a:rPr>
              <a:t>Linux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8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8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2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8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3" name="Рисунок 5" descr="bottom_lin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8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5" name="Изображение 24" descr="i-teco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sp>
        <p:nvSpPr>
          <p:cNvPr id="26" name="Объект 2"/>
          <p:cNvSpPr txBox="1">
            <a:spLocks/>
          </p:cNvSpPr>
          <p:nvPr/>
        </p:nvSpPr>
        <p:spPr bwMode="auto">
          <a:xfrm>
            <a:off x="467546" y="1628800"/>
            <a:ext cx="2808310" cy="4280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При первом старте запускается скрипт-конфигуратор (</a:t>
            </a:r>
            <a:r>
              <a:rPr lang="ru-RU" sz="1400" dirty="0" err="1">
                <a:latin typeface="Verdana"/>
                <a:cs typeface="Verdana"/>
              </a:rPr>
              <a:t>firstboot</a:t>
            </a:r>
            <a:r>
              <a:rPr lang="ru-RU" sz="1400" dirty="0">
                <a:latin typeface="Verdana"/>
                <a:cs typeface="Verdana"/>
              </a:rPr>
              <a:t>)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Установщик настраивает:</a:t>
            </a:r>
          </a:p>
          <a:p>
            <a:pPr marL="444500" indent="-177800" eaLnBrk="1" hangingPunct="1">
              <a:spcBef>
                <a:spcPct val="50000"/>
              </a:spcBef>
              <a:buClr>
                <a:srgbClr val="00A249"/>
              </a:buClr>
              <a:buFont typeface="Arial"/>
              <a:buChar char="•"/>
              <a:defRPr/>
            </a:pPr>
            <a:r>
              <a:rPr lang="ru-RU" sz="1000" dirty="0" smtClean="0">
                <a:latin typeface="Verdana"/>
                <a:cs typeface="Verdana"/>
              </a:rPr>
              <a:t>сетевое </a:t>
            </a:r>
            <a:r>
              <a:rPr lang="ru-RU" sz="1000" dirty="0">
                <a:latin typeface="Verdana"/>
                <a:cs typeface="Verdana"/>
              </a:rPr>
              <a:t>окружение виртуальной машины (</a:t>
            </a:r>
            <a:r>
              <a:rPr lang="ru-RU" sz="1000" dirty="0" err="1">
                <a:latin typeface="Verdana"/>
                <a:cs typeface="Verdana"/>
              </a:rPr>
              <a:t>hostname</a:t>
            </a:r>
            <a:r>
              <a:rPr lang="ru-RU" sz="1000" dirty="0">
                <a:latin typeface="Verdana"/>
                <a:cs typeface="Verdana"/>
              </a:rPr>
              <a:t>, IP-адрес, шлюз, DNS)</a:t>
            </a:r>
          </a:p>
          <a:p>
            <a:pPr marL="444500" indent="-177800" eaLnBrk="1" hangingPunct="1">
              <a:spcBef>
                <a:spcPct val="50000"/>
              </a:spcBef>
              <a:buClr>
                <a:srgbClr val="00A249"/>
              </a:buClr>
              <a:buFont typeface="Arial"/>
              <a:buChar char="•"/>
              <a:defRPr/>
            </a:pPr>
            <a:r>
              <a:rPr lang="ru-RU" sz="1000" dirty="0">
                <a:latin typeface="Verdana"/>
                <a:cs typeface="Verdana"/>
              </a:rPr>
              <a:t>собирает необходимые параметры для установки и настройки окружения </a:t>
            </a:r>
            <a:r>
              <a:rPr lang="ru-RU" sz="1000" dirty="0" err="1">
                <a:latin typeface="Verdana"/>
                <a:cs typeface="Verdana"/>
              </a:rPr>
              <a:t>katello</a:t>
            </a:r>
            <a:endParaRPr lang="ru-RU" sz="1000" dirty="0">
              <a:latin typeface="Verdana"/>
              <a:cs typeface="Verdana"/>
            </a:endParaRPr>
          </a:p>
          <a:p>
            <a:pPr marL="444500" indent="-177800" eaLnBrk="1" hangingPunct="1">
              <a:spcBef>
                <a:spcPct val="50000"/>
              </a:spcBef>
              <a:buClr>
                <a:srgbClr val="00A249"/>
              </a:buClr>
              <a:buFont typeface="Arial"/>
              <a:buChar char="•"/>
              <a:defRPr/>
            </a:pPr>
            <a:r>
              <a:rPr lang="ru-RU" sz="1000" dirty="0">
                <a:latin typeface="Verdana"/>
                <a:cs typeface="Verdana"/>
              </a:rPr>
              <a:t>параметры окружений для </a:t>
            </a:r>
            <a:r>
              <a:rPr lang="ru-RU" sz="1000" dirty="0" err="1">
                <a:latin typeface="Verdana"/>
                <a:cs typeface="Verdana"/>
              </a:rPr>
              <a:t>Zabbix</a:t>
            </a:r>
            <a:r>
              <a:rPr lang="ru-RU" sz="1000" dirty="0">
                <a:latin typeface="Verdana"/>
                <a:cs typeface="Verdana"/>
              </a:rPr>
              <a:t> </a:t>
            </a:r>
          </a:p>
          <a:p>
            <a:pPr marL="180975" indent="-180975" eaLnBrk="1" hangingPunct="1">
              <a:spcBef>
                <a:spcPct val="50000"/>
              </a:spcBef>
              <a:buClr>
                <a:srgbClr val="00A249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Verdana"/>
                <a:cs typeface="Verdana"/>
              </a:rPr>
              <a:t>Передает собранные параметры программе-инсталлятору </a:t>
            </a:r>
            <a:r>
              <a:rPr lang="ru-RU" sz="1400" dirty="0" err="1">
                <a:latin typeface="Verdana"/>
                <a:cs typeface="Verdana"/>
              </a:rPr>
              <a:t>katello-installer</a:t>
            </a:r>
            <a:endParaRPr lang="ru-RU" sz="1400" dirty="0">
              <a:latin typeface="Verdana"/>
              <a:cs typeface="Verdana"/>
            </a:endParaRPr>
          </a:p>
        </p:txBody>
      </p:sp>
      <p:pic>
        <p:nvPicPr>
          <p:cNvPr id="27" name="Изображение 26" descr="linux-logo-png-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5"/>
          <p:cNvPicPr/>
          <p:nvPr/>
        </p:nvPicPr>
        <p:blipFill>
          <a:blip r:embed="rId3"/>
          <a:srcRect l="489788"/>
          <a:stretch>
            <a:fillRect/>
          </a:stretch>
        </p:blipFill>
        <p:spPr>
          <a:xfrm>
            <a:off x="1567440" y="6286680"/>
            <a:ext cx="7576200" cy="32364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8636040" y="6286680"/>
            <a:ext cx="5076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6E7910A-6114-411E-9F1B-08EF8BA72372}" type="slidenum">
              <a:rPr lang="ru-RU" sz="1200" b="1">
                <a:solidFill>
                  <a:srgbClr val="FFFFFF"/>
                </a:solidFill>
                <a:latin typeface="Verdana"/>
              </a:rPr>
              <a:t>9</a:t>
            </a:fld>
            <a:endParaRPr/>
          </a:p>
        </p:txBody>
      </p:sp>
      <p:sp>
        <p:nvSpPr>
          <p:cNvPr id="69" name="CustomShape 4"/>
          <p:cNvSpPr/>
          <p:nvPr/>
        </p:nvSpPr>
        <p:spPr>
          <a:xfrm>
            <a:off x="467544" y="1518764"/>
            <a:ext cx="3888096" cy="45025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A249"/>
                </a:solidFill>
                <a:latin typeface="Verdana"/>
              </a:rPr>
              <a:t>Puppet</a:t>
            </a:r>
            <a:r>
              <a:rPr lang="ru-RU" sz="1400" dirty="0">
                <a:solidFill>
                  <a:srgbClr val="00A249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– управление конфигураций на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серверах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A249"/>
                </a:solidFill>
                <a:latin typeface="Verdana"/>
              </a:rPr>
              <a:t>Foreman</a:t>
            </a:r>
            <a:r>
              <a:rPr lang="ru-RU" sz="1400" dirty="0">
                <a:solidFill>
                  <a:srgbClr val="00A249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– </a:t>
            </a:r>
            <a:r>
              <a:rPr lang="ru-RU" sz="1400" dirty="0" err="1">
                <a:solidFill>
                  <a:srgbClr val="000000"/>
                </a:solidFill>
                <a:latin typeface="Verdana"/>
              </a:rPr>
              <a:t>п</a:t>
            </a:r>
            <a:r>
              <a:rPr lang="ru-RU" sz="1400" dirty="0" err="1" smtClean="0">
                <a:solidFill>
                  <a:srgbClr val="000000"/>
                </a:solidFill>
                <a:latin typeface="Verdana"/>
              </a:rPr>
              <a:t>ровижининг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 серверов,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а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втоматизированная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установка ОС, прикладного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ПО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A249"/>
                </a:solidFill>
                <a:latin typeface="Verdana"/>
              </a:rPr>
              <a:t>Katello</a:t>
            </a:r>
            <a:r>
              <a:rPr lang="ru-RU" sz="1400" dirty="0">
                <a:solidFill>
                  <a:srgbClr val="00A249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–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управление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контентом серверов (управление ПО, получение информации по серверу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A249"/>
                </a:solidFill>
                <a:latin typeface="Verdana"/>
              </a:rPr>
              <a:t>Pulp</a:t>
            </a:r>
            <a:r>
              <a:rPr lang="ru-RU" sz="1400" dirty="0">
                <a:solidFill>
                  <a:srgbClr val="00A249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–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управление </a:t>
            </a:r>
            <a:r>
              <a:rPr lang="ru-RU" sz="1400" dirty="0" err="1" smtClean="0">
                <a:solidFill>
                  <a:srgbClr val="000000"/>
                </a:solidFill>
                <a:latin typeface="Verdana"/>
              </a:rPr>
              <a:t>репозиториями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программного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обеспечения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A249"/>
                </a:solidFill>
                <a:latin typeface="Verdana"/>
              </a:rPr>
              <a:t>Candlepin</a:t>
            </a:r>
            <a:r>
              <a:rPr lang="ru-RU" sz="1400" dirty="0">
                <a:solidFill>
                  <a:srgbClr val="00A249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–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управление </a:t>
            </a:r>
            <a:r>
              <a:rPr lang="ru-RU" sz="1400" dirty="0" err="1">
                <a:solidFill>
                  <a:srgbClr val="000000"/>
                </a:solidFill>
                <a:latin typeface="Verdana"/>
              </a:rPr>
              <a:t>вендорскими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 подписками </a:t>
            </a:r>
            <a:r>
              <a:rPr lang="ru-RU" sz="1400" dirty="0" err="1">
                <a:solidFill>
                  <a:srgbClr val="000000"/>
                </a:solidFill>
                <a:latin typeface="Verdana"/>
              </a:rPr>
              <a:t>Red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Verdana"/>
              </a:rPr>
              <a:t>Hat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00A249"/>
                </a:solidFill>
                <a:latin typeface="Verdana"/>
              </a:rPr>
              <a:t>Zabbix</a:t>
            </a:r>
            <a:r>
              <a:rPr lang="ru-RU" sz="1400" dirty="0">
                <a:solidFill>
                  <a:srgbClr val="00A249"/>
                </a:solidFill>
                <a:latin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– </a:t>
            </a:r>
            <a:r>
              <a:rPr lang="ru-RU" sz="1400" dirty="0" smtClean="0">
                <a:solidFill>
                  <a:srgbClr val="000000"/>
                </a:solidFill>
                <a:latin typeface="Verdana"/>
              </a:rPr>
              <a:t>мониторинг </a:t>
            </a:r>
            <a:r>
              <a:rPr lang="ru-RU" sz="1400" dirty="0">
                <a:solidFill>
                  <a:srgbClr val="000000"/>
                </a:solidFill>
                <a:latin typeface="Verdana"/>
              </a:rPr>
              <a:t>аппаратного и программного обеспечения, информирование администраторов</a:t>
            </a:r>
            <a:endParaRPr dirty="0"/>
          </a:p>
        </p:txBody>
      </p:sp>
      <p:pic>
        <p:nvPicPr>
          <p:cNvPr id="7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105648" y="1700808"/>
            <a:ext cx="1440160" cy="1440160"/>
          </a:xfrm>
          <a:prstGeom prst="rect">
            <a:avLst/>
          </a:prstGeom>
          <a:ln>
            <a:noFill/>
          </a:ln>
        </p:spPr>
      </p:pic>
      <p:pic>
        <p:nvPicPr>
          <p:cNvPr id="72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88024" y="3619746"/>
            <a:ext cx="2088232" cy="871805"/>
          </a:xfrm>
          <a:prstGeom prst="rect">
            <a:avLst/>
          </a:prstGeom>
          <a:ln>
            <a:noFill/>
          </a:ln>
        </p:spPr>
      </p:pic>
      <p:pic>
        <p:nvPicPr>
          <p:cNvPr id="73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970140" y="4941168"/>
            <a:ext cx="1955232" cy="973793"/>
          </a:xfrm>
          <a:prstGeom prst="rect">
            <a:avLst/>
          </a:prstGeom>
          <a:ln>
            <a:noFill/>
          </a:ln>
        </p:spPr>
      </p:pic>
      <p:pic>
        <p:nvPicPr>
          <p:cNvPr id="74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7236296" y="3517900"/>
            <a:ext cx="1491224" cy="1100913"/>
          </a:xfrm>
          <a:prstGeom prst="rect">
            <a:avLst/>
          </a:prstGeom>
          <a:ln>
            <a:noFill/>
          </a:ln>
        </p:spPr>
      </p:pic>
      <p:pic>
        <p:nvPicPr>
          <p:cNvPr id="75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7329512" y="4725144"/>
            <a:ext cx="1296144" cy="1296144"/>
          </a:xfrm>
          <a:prstGeom prst="rect">
            <a:avLst/>
          </a:prstGeom>
          <a:ln>
            <a:noFill/>
          </a:ln>
        </p:spPr>
      </p:pic>
      <p:pic>
        <p:nvPicPr>
          <p:cNvPr id="76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7164288" y="1794024"/>
            <a:ext cx="1353960" cy="1365480"/>
          </a:xfrm>
          <a:prstGeom prst="rect">
            <a:avLst/>
          </a:prstGeom>
          <a:ln>
            <a:noFill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498950"/>
            <a:ext cx="5267888" cy="10527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en-US" sz="1800" b="1" dirty="0" smtClean="0">
                <a:solidFill>
                  <a:schemeClr val="bg1"/>
                </a:solidFill>
                <a:latin typeface="Arial Narrow" pitchFamily="34" charset="0"/>
              </a:rPr>
              <a:t>Linux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8" name="Рисунок 4" descr="up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39738" y="560311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Корпоративная платформа централизованного администрирования и управления жизненным циклом систем </a:t>
            </a:r>
            <a:r>
              <a:rPr lang="ru-RU" sz="1200" b="1" dirty="0" err="1">
                <a:solidFill>
                  <a:schemeClr val="bg1"/>
                </a:solidFill>
              </a:rPr>
              <a:t>Linux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7939A42-5E14-4674-94F9-548EAFC20DDB}" type="slidenum">
              <a:rPr lang="ru-RU" sz="1200" b="1">
                <a:solidFill>
                  <a:schemeClr val="bg1"/>
                </a:solidFill>
              </a:rPr>
              <a:pPr algn="r" eaLnBrk="1" hangingPunct="1"/>
              <a:t>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2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294F388-8200-4724-A922-DC61B1EA521F}" type="slidenum">
              <a:rPr lang="ru-RU" sz="1200" b="1">
                <a:solidFill>
                  <a:schemeClr val="bg1"/>
                </a:solidFill>
              </a:rPr>
              <a:pPr algn="r" eaLnBrk="1" hangingPunct="1"/>
              <a:t>9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3" name="Рисунок 5" descr="bottom_li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1"/>
          <a:stretch/>
        </p:blipFill>
        <p:spPr bwMode="auto">
          <a:xfrm>
            <a:off x="2079625" y="6286500"/>
            <a:ext cx="706437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8636000" y="6286500"/>
            <a:ext cx="5079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2AD8718C-250B-47EE-9663-D7DB293D0EB5}" type="slidenum">
              <a:rPr lang="ru-RU" sz="1200" b="1">
                <a:solidFill>
                  <a:schemeClr val="bg1"/>
                </a:solidFill>
              </a:rPr>
              <a:pPr algn="ctr" eaLnBrk="1" hangingPunct="1"/>
              <a:t>9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5" name="Изображение 24" descr="i-teco_logo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5"/>
          <a:stretch/>
        </p:blipFill>
        <p:spPr>
          <a:xfrm>
            <a:off x="558800" y="6364940"/>
            <a:ext cx="1352012" cy="218937"/>
          </a:xfrm>
          <a:prstGeom prst="rect">
            <a:avLst/>
          </a:prstGeom>
        </p:spPr>
      </p:pic>
      <p:pic>
        <p:nvPicPr>
          <p:cNvPr id="26" name="Изображение 25" descr="linux-logo-png-transparen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09" y="495722"/>
            <a:ext cx="1385455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65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26811</TotalTime>
  <Words>925</Words>
  <Application>Microsoft Office PowerPoint</Application>
  <PresentationFormat>Экран (4:3)</PresentationFormat>
  <Paragraphs>303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shibalkov</dc:creator>
  <cp:lastModifiedBy>Сотрудник</cp:lastModifiedBy>
  <cp:revision>868</cp:revision>
  <cp:lastPrinted>2013-10-04T05:42:01Z</cp:lastPrinted>
  <dcterms:created xsi:type="dcterms:W3CDTF">2008-03-24T07:42:44Z</dcterms:created>
  <dcterms:modified xsi:type="dcterms:W3CDTF">2015-04-15T08:09:37Z</dcterms:modified>
</cp:coreProperties>
</file>